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9" r:id="rId4"/>
    <p:sldId id="290" r:id="rId5"/>
    <p:sldId id="305" r:id="rId6"/>
    <p:sldId id="261" r:id="rId7"/>
    <p:sldId id="291" r:id="rId8"/>
    <p:sldId id="296" r:id="rId9"/>
    <p:sldId id="297" r:id="rId10"/>
    <p:sldId id="293" r:id="rId11"/>
    <p:sldId id="294" r:id="rId12"/>
    <p:sldId id="295" r:id="rId13"/>
    <p:sldId id="292" r:id="rId14"/>
    <p:sldId id="298" r:id="rId15"/>
    <p:sldId id="299" r:id="rId16"/>
    <p:sldId id="301" r:id="rId17"/>
    <p:sldId id="302" r:id="rId18"/>
    <p:sldId id="304" r:id="rId19"/>
    <p:sldId id="300" r:id="rId20"/>
    <p:sldId id="303" r:id="rId21"/>
    <p:sldId id="308" r:id="rId22"/>
    <p:sldId id="309" r:id="rId23"/>
    <p:sldId id="310" r:id="rId24"/>
    <p:sldId id="311" r:id="rId25"/>
    <p:sldId id="307" r:id="rId26"/>
    <p:sldId id="27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shupati Pokharel" initials="PP" lastIdx="1" clrIdx="0">
    <p:extLst>
      <p:ext uri="{19B8F6BF-5375-455C-9EA6-DF929625EA0E}">
        <p15:presenceInfo xmlns:p15="http://schemas.microsoft.com/office/powerpoint/2012/main" userId="aa3051d9ee98304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3EEF6-0B1D-4179-AF83-5B33B3B9EC95}" type="datetimeFigureOut">
              <a:rPr lang="en-US" smtClean="0"/>
              <a:t>10/2/2023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A77E5-22DD-4104-8B82-E7683985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12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013B7-C432-68E2-A7D2-036689AEC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EF1EBF-388A-9B56-00ED-49E9CA759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B1F98-94EC-757E-1120-C33A1E9DB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2D802-FD20-49A5-9387-B029B35C4317}" type="datetime1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AD98B-B9EB-EA2B-C415-C894F242F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DB660-0D00-E1B2-4CFB-1C7943E07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6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008BC-EB5A-0120-5B47-044A1541E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63E40A-F497-7FA0-7866-43168CFCC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ABD2E7-E44E-B935-6D25-BABFF88CB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8C19-985E-4323-B2C3-A57891712179}" type="datetime1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56D1D3-312F-EA7A-7FD5-D1646D29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26FD7-4617-984D-5E40-37E6524DA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3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43B131-0FD1-A716-A126-6A1D74FD79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512AF2-CA36-2BCA-5504-5541A17AF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0760B-B737-B6C4-850E-D9F392AC8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AC59-9123-480C-9330-BF56098F9FDB}" type="datetime1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BF1BC-1A02-F256-A8F4-6B636605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E09543-82EE-7BCA-48EE-C24FC5176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901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EE232-B787-5B8C-2258-870350DF0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231EF-40C3-ECF5-2E67-0472225F6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8ACC3-FFEA-1757-795B-918AD2CD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96BE1-4AE5-4DEC-BF46-1BA4DFA6BE23}" type="datetime1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1954A-CA20-D1E1-D650-10C905CD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C983C-B436-B2F3-32B1-E73EDF146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0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261D9-8471-2CBB-E66C-EC76B5FF4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0520A-AE0B-3401-88CE-91B25F172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1A036-69E0-6B35-87E2-27ADEC3AD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4CDA-EFA3-476A-866B-030C2393700E}" type="datetime1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C3DCF-4F24-0645-958E-9AF82D6EC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D9291-D119-0443-0A4C-48AF9CFA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811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519A4-579C-B877-E65C-EAF352C89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81364-E14D-C845-1614-5258E9338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8CD95F-1D35-B359-8E63-6D36A456A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B689D-E650-C930-AD06-D03EAA4CA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5604C-73ED-44C7-A1F6-B35F73935DEC}" type="datetime1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1C04A-CBB0-EE16-9F36-B6BE9E14C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7EB19-E1E6-702D-AFFF-FA0B99BB8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05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949C1-EFFC-3C22-5C2B-A0F0C114C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FEA74-C864-E043-D6AF-791971BF6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CF25F-C0DD-CC64-3795-55C3DAD8B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78B502-D661-8678-55BA-8CAFB2EAAF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838E5-478D-2AB9-99C0-28B3EFBD0A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BFAE5-34F6-BDB5-9658-63EE35A26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EBE45-1AE4-46B8-ABFC-144325EB1C93}" type="datetime1">
              <a:rPr lang="en-US" smtClean="0"/>
              <a:t>10/2/2023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27F42C-5695-D45E-0DDB-3AC6DCB15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2134DB-8F13-A0F9-B5B1-F23D977E4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90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B9580-47D5-6D87-655E-1FFCDABCB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116B5-71CC-1971-95C3-787273A38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571A1-65B0-4402-BA05-20A13C17CA90}" type="datetime1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F053B8-0410-08ED-3983-292E53BD4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18D484-A561-A4A0-F053-480A33B5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84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1307CF-7031-2374-48D2-8C177AD05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F1BBD-0031-4897-9B4D-9224784D9566}" type="datetime1">
              <a:rPr lang="en-US" smtClean="0"/>
              <a:t>10/2/2023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09C5A4-AFC0-D059-89F4-84EEC79E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46BF9-5B47-75F7-0A5A-E79F1795D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64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4211A-B211-FD7E-3818-A29AD4B5C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5967E-AA23-4E02-5BF4-778A590BA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90545-4AA4-84B2-ACF6-DBEE85B0E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43FA2-CF3C-8514-8DED-C36696EF5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29271-C430-4A2D-B118-9DE3BBDC1C9C}" type="datetime1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64A446-4BB3-447C-6485-962CE842C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0E7468-AE50-D3D7-B992-D4F0D159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58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B7DB3-0B55-1A8F-3838-718DAFECC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5E20F1-07F0-4F96-3D9B-AB22C7BB2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44F669-7221-D4EE-EA86-5703C12F7A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786319-79F6-5B76-41C2-8BA18F0AF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47C25-9A3E-4555-802E-92181109D8A4}" type="datetime1">
              <a:rPr lang="en-US" smtClean="0"/>
              <a:t>10/2/2023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2EC85-B858-F4EC-662A-8A08CA6E7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83FD2-E256-68B9-BABF-72C71033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4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F84678-C6E6-D40A-F3A4-10212E778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4DD7C5-A808-0004-F98B-A44AC5C6CD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A3639-A8C2-F0B5-5FDD-40F431AC46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EACAB-255A-40FC-88C1-65E480FCBDFA}" type="datetime1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C7144-AF48-C00E-BB92-0D9F15EA40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B2AEFB-213C-DC6C-0B40-14FC1F3DF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64CFA-74AD-4D98-941F-CC1588FB0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9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aafp.org/pubs/afp/issues/2010/1101/p1103.html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google.com/search?sca_esv=556306135&amp;q=pathway+to+gosaikunda&amp;tbm=isch&amp;source=lnms&amp;sa=X&amp;ved=2ahUKEwjJpMvbm9eAAxUrbmwGHUaDB9kQ0pQJegQICRAB&amp;biw=1366&amp;bih=657&amp;dpr=1#imgrc=EAybzxTzThbQJM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F2D6F8-6B56-6CB5-698B-10615906F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6150077"/>
            <a:ext cx="10515600" cy="707923"/>
          </a:xfrm>
        </p:spPr>
        <p:txBody>
          <a:bodyPr/>
          <a:lstStyle/>
          <a:p>
            <a:r>
              <a:rPr lang="en-US" dirty="0"/>
              <a:t>Prepared by Pashupati Pokharel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6A52C7-5567-39C8-63F4-CE391F9B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7AB3FD-889F-7824-2EAA-AC00E139A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35" y="589091"/>
            <a:ext cx="9488130" cy="52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753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A458123-7412-1DA5-88FB-9A3C92601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283" y="1946787"/>
            <a:ext cx="10807434" cy="410901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EF9086-B2CA-4D02-2382-EB7AD5853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10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87C58E-34B6-EA72-58FC-170C5D4BC8DD}"/>
              </a:ext>
            </a:extLst>
          </p:cNvPr>
          <p:cNvSpPr/>
          <p:nvPr/>
        </p:nvSpPr>
        <p:spPr>
          <a:xfrm>
            <a:off x="8610600" y="1508919"/>
            <a:ext cx="1764890" cy="5751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P&lt;0.05</a:t>
            </a:r>
          </a:p>
        </p:txBody>
      </p:sp>
    </p:spTree>
    <p:extLst>
      <p:ext uri="{BB962C8B-B14F-4D97-AF65-F5344CB8AC3E}">
        <p14:creationId xmlns:p14="http://schemas.microsoft.com/office/powerpoint/2010/main" val="287702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B2204A-C9D7-0373-0570-68870F2AAB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9295" y="2493818"/>
            <a:ext cx="10193410" cy="301495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BADABF-62F5-52F7-768F-F70FA224C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11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A5BFDA-9F77-E567-C1ED-BF20CB9289E6}"/>
              </a:ext>
            </a:extLst>
          </p:cNvPr>
          <p:cNvSpPr/>
          <p:nvPr/>
        </p:nvSpPr>
        <p:spPr>
          <a:xfrm>
            <a:off x="7342237" y="1612828"/>
            <a:ext cx="3438833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/>
              <a:t>However the difference was not statistically significant</a:t>
            </a:r>
          </a:p>
        </p:txBody>
      </p:sp>
    </p:spTree>
    <p:extLst>
      <p:ext uri="{BB962C8B-B14F-4D97-AF65-F5344CB8AC3E}">
        <p14:creationId xmlns:p14="http://schemas.microsoft.com/office/powerpoint/2010/main" val="329169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F958956-7DD6-5151-8AAB-D8B303DC95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838" y="2119745"/>
            <a:ext cx="10498324" cy="376309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BC6CBD-9DB2-0EAE-4FBA-84F247D22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269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BC3F94-9DBA-13C6-0D24-6FE47BF20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182" y="319160"/>
            <a:ext cx="11083636" cy="621968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33F531-A183-C567-C191-7FCC3F9D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57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EC3E9-1A10-1139-88B7-FEFE09DFB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ECAFF-F4FD-39EE-ACE6-6A790BC06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Moderate illness: Acetazolamide</a:t>
            </a:r>
          </a:p>
          <a:p>
            <a:r>
              <a:rPr lang="en-US" dirty="0"/>
              <a:t>20 were sickest: Treated with Dexamethasone, Nifedipine</a:t>
            </a:r>
          </a:p>
          <a:p>
            <a:r>
              <a:rPr lang="en-US" dirty="0"/>
              <a:t>5 patients treated with hyperbaric bag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F3F75-ED7A-1E69-FA32-56A71871F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52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535D7-7103-B55D-A6BA-9F46E75C4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Differentials of 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0DB7-4D7B-D1DF-1906-5D91D2E82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Alcoholic hangover</a:t>
            </a:r>
          </a:p>
          <a:p>
            <a:r>
              <a:rPr lang="en-US" dirty="0"/>
              <a:t>Exhaustion</a:t>
            </a:r>
          </a:p>
          <a:p>
            <a:r>
              <a:rPr lang="en-US" dirty="0"/>
              <a:t>Dehydration</a:t>
            </a:r>
          </a:p>
          <a:p>
            <a:r>
              <a:rPr lang="en-US" dirty="0"/>
              <a:t>Viral infection</a:t>
            </a:r>
          </a:p>
          <a:p>
            <a:r>
              <a:rPr lang="en-US" dirty="0"/>
              <a:t>Carbon monoxide poisoning</a:t>
            </a:r>
          </a:p>
          <a:p>
            <a:r>
              <a:rPr lang="en-US" dirty="0"/>
              <a:t>Psychiatric illness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3B8FB-078F-7900-49D3-273B4EB6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5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DFDE6E6-2BA1-F122-43A6-434712BD3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763" y="3231574"/>
            <a:ext cx="8737472" cy="330733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CEDBD-F093-8749-FC3B-DC7F9CA89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754AC5-2861-435F-581F-B9E2634EA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763" y="204761"/>
            <a:ext cx="8201892" cy="288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61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7B8240-A4E6-62CA-9FCA-F40C08569B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4110" y="139807"/>
            <a:ext cx="8783780" cy="657838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E5DCF-B339-F38C-6738-1E14BAA1C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01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7F91D64-3991-263E-2D14-5ECF85F382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2530" y="2551900"/>
            <a:ext cx="9139670" cy="411719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DF681-6CA1-C7E0-AD07-CF08CDC46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2A2D72-DA5B-CC35-B5FA-DEBCC265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35" y="28352"/>
            <a:ext cx="7786256" cy="234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40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A6066-5E58-35CF-6725-E2E84E773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19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232FB25-18EF-AE8A-1965-F66F8066F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237" y="232953"/>
            <a:ext cx="7897090" cy="2316162"/>
          </a:xfrm>
          <a:prstGeom prst="rect">
            <a:avLst/>
          </a:prstGeo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612683F0-30C6-6EFF-6E07-AC19D0A7F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87237" y="2506662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1959678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140DB-F851-70C1-DE24-9AD73DC29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Gosaikunda</a:t>
            </a:r>
          </a:p>
        </p:txBody>
      </p:sp>
      <p:pic>
        <p:nvPicPr>
          <p:cNvPr id="1028" name="Picture 4" descr="blog">
            <a:extLst>
              <a:ext uri="{FF2B5EF4-FFF2-40B4-BE49-F238E27FC236}">
                <a16:creationId xmlns:a16="http://schemas.microsoft.com/office/drawing/2014/main" id="{AB51B554-25C6-5092-6713-712C176EC44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5381" y="3230093"/>
            <a:ext cx="4662948" cy="349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155425-AE0E-FCAC-CA58-96A27527F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2472" y="365125"/>
            <a:ext cx="5181600" cy="4351338"/>
          </a:xfrm>
        </p:spPr>
        <p:txBody>
          <a:bodyPr/>
          <a:lstStyle/>
          <a:p>
            <a:r>
              <a:rPr lang="en-US" dirty="0"/>
              <a:t>Location: Rasuwa district, </a:t>
            </a:r>
            <a:r>
              <a:rPr lang="en-US" dirty="0" err="1"/>
              <a:t>Lamtang</a:t>
            </a:r>
            <a:r>
              <a:rPr lang="en-US" dirty="0"/>
              <a:t> National Park</a:t>
            </a:r>
          </a:p>
          <a:p>
            <a:r>
              <a:rPr lang="en-US" dirty="0"/>
              <a:t>Altitude: 4380m (4154m in this paper)</a:t>
            </a:r>
          </a:p>
          <a:p>
            <a:r>
              <a:rPr lang="en-US" dirty="0"/>
              <a:t>People visit the lake during Janai Purnima to worship Lord Shiva.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D42F-E1C9-D7E0-17DC-AC54EC387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2</a:t>
            </a:fld>
            <a:endParaRPr lang="en-US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73372B54-BE8F-F7D0-D33C-7BF35BACF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928" y="1292633"/>
            <a:ext cx="5644724" cy="288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4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87E365F-4403-5441-5372-7A5AF61F62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1" y="3226297"/>
            <a:ext cx="8007926" cy="283207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408080-6311-CD44-D73E-F96C5EDF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C8334-2360-7526-733C-0A8C35A5D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344" y="567218"/>
            <a:ext cx="7696200" cy="197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41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75AD0-F63D-F51A-1DE8-2FB1D3E4E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6193459"/>
            <a:ext cx="10515600" cy="490281"/>
          </a:xfrm>
        </p:spPr>
        <p:txBody>
          <a:bodyPr>
            <a:normAutofit/>
          </a:bodyPr>
          <a:lstStyle/>
          <a:p>
            <a:r>
              <a:rPr lang="en-US" sz="10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Altitude Illness: Risk Factors, Prevention, Presentation, and Treatment | AAFP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EEE9B0-A8EE-03A7-0C29-1682B8020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21</a:t>
            </a:fld>
            <a:endParaRPr lang="en-US"/>
          </a:p>
        </p:txBody>
      </p:sp>
      <p:sp>
        <p:nvSpPr>
          <p:cNvPr id="4" name="AutoShape 2" descr="Altitude Illness: Risk Factors, Prevention, Presentation, and Treatment |  AAFP">
            <a:extLst>
              <a:ext uri="{FF2B5EF4-FFF2-40B4-BE49-F238E27FC236}">
                <a16:creationId xmlns:a16="http://schemas.microsoft.com/office/drawing/2014/main" id="{4FBB9BD2-6CB4-48EF-7303-909D101E90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65FC9C-2FD7-B532-9844-C05FDEA1E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359741"/>
            <a:ext cx="10515600" cy="583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28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BA95B-C89E-790F-F1FF-D7ADCCE19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03A687-8255-9DD8-4A65-30716F58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22</a:t>
            </a:fld>
            <a:endParaRPr lang="en-US"/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64EFE9F6-8B45-7993-98AF-82A4A5FBE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652" y="365124"/>
            <a:ext cx="5820696" cy="65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621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A2FBCE-82F3-3E94-D6C3-AF751B7AE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23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1D767CD-8940-C6B0-AEB0-B68F47671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348" y="349832"/>
            <a:ext cx="7895304" cy="615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618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CC52CB-7C53-6752-7145-AE3546E15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Prospects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B65284-116D-CDAE-EF87-A4D284004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AMS in pilgrims visiting via helicopter</a:t>
            </a:r>
          </a:p>
          <a:p>
            <a:r>
              <a:rPr lang="en-US" dirty="0"/>
              <a:t>Newer drug trials</a:t>
            </a:r>
          </a:p>
          <a:p>
            <a:r>
              <a:rPr lang="en-US" dirty="0"/>
              <a:t>Mass dissemination on AMS to general public.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E9984E-FF31-10E1-60C7-1292CEAFD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72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9B3D8-9083-AEE5-A984-ECB111AB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516" y="14748"/>
            <a:ext cx="10515600" cy="1325563"/>
          </a:xfrm>
        </p:spPr>
        <p:txBody>
          <a:bodyPr/>
          <a:lstStyle/>
          <a:p>
            <a:r>
              <a:rPr lang="en-US" dirty="0"/>
              <a:t>Take Home Message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348BFA-F21E-1D55-D409-BB490C4C5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25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AAF9E5E-2AEF-C508-AB97-FD16A08F0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807" y="1324701"/>
            <a:ext cx="7531510" cy="516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6804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B82E0-82D9-F462-5A19-B5EFC7BD3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127" y="2766218"/>
            <a:ext cx="2902527" cy="1325563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D17F73-F94E-B9A4-ADBF-7AF018D88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8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D9D67-D040-26F7-A583-A1EE94AAA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Janai Purnima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5822C-4AD3-416B-BCF3-FE4C1B905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 descr="Devotees in Gosaikunda">
            <a:extLst>
              <a:ext uri="{FF2B5EF4-FFF2-40B4-BE49-F238E27FC236}">
                <a16:creationId xmlns:a16="http://schemas.microsoft.com/office/drawing/2014/main" id="{2A99AD67-A58B-3CEB-9F81-15B840DFB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1" y="1690688"/>
            <a:ext cx="5286375" cy="329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osainkunda-Lauribina Pass Trek 8Night 9 Days Programme">
            <a:extLst>
              <a:ext uri="{FF2B5EF4-FFF2-40B4-BE49-F238E27FC236}">
                <a16:creationId xmlns:a16="http://schemas.microsoft.com/office/drawing/2014/main" id="{5A9C7481-66BF-450F-426C-FADDED8E52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9" y="1690688"/>
            <a:ext cx="4946650" cy="329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70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868E-6C95-A92B-C7EA-CF2430909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of the Paper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EC0A0-B98F-1D7D-640F-67EA845F0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Back in the early 90s, paucity of evidences on acute mountain sickness (AMS) among Nepali population.</a:t>
            </a:r>
          </a:p>
          <a:p>
            <a:pPr algn="just"/>
            <a:r>
              <a:rPr lang="en-US" dirty="0"/>
              <a:t>During Janai Purnima, thousands of Nepali pilgrimages travel to Gosaikunda.</a:t>
            </a:r>
          </a:p>
          <a:p>
            <a:pPr algn="just"/>
            <a:r>
              <a:rPr lang="en-US" dirty="0"/>
              <a:t>Himalayan Rescue Association sets a temporary health camp every year targeting pilgrims.</a:t>
            </a:r>
          </a:p>
          <a:p>
            <a:pPr algn="just"/>
            <a:r>
              <a:rPr lang="en-US" dirty="0"/>
              <a:t>In the year 1991, eight medical students from Tribhuvan University, Institute of Medicine, and two doctors went as a part of temporary aid camp.</a:t>
            </a:r>
          </a:p>
          <a:p>
            <a:pPr algn="just"/>
            <a:r>
              <a:rPr lang="en-US" dirty="0"/>
              <a:t>This provided excellent opportunity to Dr. Buddha sir to bridge the research gap on AMS.</a:t>
            </a:r>
          </a:p>
          <a:p>
            <a:pPr algn="just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11891-570B-67F8-5888-F43044446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11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F5CFB-98C7-3D41-3444-285BA3635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7587" y="2766218"/>
            <a:ext cx="5444613" cy="1325563"/>
          </a:xfrm>
        </p:spPr>
        <p:txBody>
          <a:bodyPr/>
          <a:lstStyle/>
          <a:p>
            <a:r>
              <a:rPr lang="en-US" b="1" dirty="0"/>
              <a:t>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B21A7-B9F3-24E9-4B52-DB4B7C85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73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5DE25-9B08-441A-EE88-729E834EB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181" y="6597790"/>
            <a:ext cx="10515600" cy="247369"/>
          </a:xfrm>
        </p:spPr>
        <p:txBody>
          <a:bodyPr>
            <a:normAutofit/>
          </a:bodyPr>
          <a:lstStyle/>
          <a:p>
            <a:r>
              <a:rPr lang="en-US" sz="8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pathway to </a:t>
            </a:r>
            <a:r>
              <a:rPr lang="en-US" sz="800" dirty="0" err="1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gosaikunda</a:t>
            </a:r>
            <a:r>
              <a:rPr lang="en-US" sz="8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Google Search</a:t>
            </a:r>
            <a:endParaRPr lang="en-US" sz="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21A88-618F-C7BA-294B-3E7AD6B5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6</a:t>
            </a:fld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3FC313-2A95-2106-2D0E-6E0865F6A0A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819" y="234156"/>
            <a:ext cx="7826375" cy="6389688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8E155AE-178D-9C61-187A-AB703C44474C}"/>
              </a:ext>
            </a:extLst>
          </p:cNvPr>
          <p:cNvSpPr/>
          <p:nvPr/>
        </p:nvSpPr>
        <p:spPr>
          <a:xfrm>
            <a:off x="3124201" y="5981701"/>
            <a:ext cx="914400" cy="40931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1914m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1D5691-8370-5A29-0000-61C268F0AA68}"/>
              </a:ext>
            </a:extLst>
          </p:cNvPr>
          <p:cNvSpPr/>
          <p:nvPr/>
        </p:nvSpPr>
        <p:spPr>
          <a:xfrm>
            <a:off x="5931310" y="2358514"/>
            <a:ext cx="914400" cy="40931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4154m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CD5787-100F-C8B6-DDAB-39AB96A33324}"/>
              </a:ext>
            </a:extLst>
          </p:cNvPr>
          <p:cNvSpPr/>
          <p:nvPr/>
        </p:nvSpPr>
        <p:spPr>
          <a:xfrm>
            <a:off x="7929718" y="5813976"/>
            <a:ext cx="914400" cy="40931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1187m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34371A-A573-9B7E-E8D3-DC75ABA32DE6}"/>
              </a:ext>
            </a:extLst>
          </p:cNvPr>
          <p:cNvSpPr/>
          <p:nvPr/>
        </p:nvSpPr>
        <p:spPr>
          <a:xfrm>
            <a:off x="4412227" y="3921843"/>
            <a:ext cx="914400" cy="40931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3168m</a:t>
            </a:r>
          </a:p>
        </p:txBody>
      </p:sp>
    </p:spTree>
    <p:extLst>
      <p:ext uri="{BB962C8B-B14F-4D97-AF65-F5344CB8AC3E}">
        <p14:creationId xmlns:p14="http://schemas.microsoft.com/office/powerpoint/2010/main" val="376318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7EBD2A4-5FF5-8D35-514E-B82E4F2C8F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84" y="740774"/>
            <a:ext cx="8632012" cy="537645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DCBE9-7A54-182C-3AEF-0CA67F787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2EBB16-50FA-44E1-688F-DB68B0B44C55}"/>
              </a:ext>
            </a:extLst>
          </p:cNvPr>
          <p:cNvSpPr/>
          <p:nvPr/>
        </p:nvSpPr>
        <p:spPr>
          <a:xfrm>
            <a:off x="9982200" y="1902644"/>
            <a:ext cx="2138516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Mild AMS: 2-4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BCA6EF6-70FF-5122-7FD8-0BE1608D2296}"/>
              </a:ext>
            </a:extLst>
          </p:cNvPr>
          <p:cNvSpPr/>
          <p:nvPr/>
        </p:nvSpPr>
        <p:spPr>
          <a:xfrm>
            <a:off x="9982200" y="2817044"/>
            <a:ext cx="2138516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Moderate AMS: 5-11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368AD9-7B93-0211-A0A3-10F3B9BF3B9C}"/>
              </a:ext>
            </a:extLst>
          </p:cNvPr>
          <p:cNvSpPr/>
          <p:nvPr/>
        </p:nvSpPr>
        <p:spPr>
          <a:xfrm>
            <a:off x="9982200" y="3731444"/>
            <a:ext cx="2138516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Severe AMS: 12-18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245004-DCFB-BBE0-F0D3-E7A87A2E30FB}"/>
              </a:ext>
            </a:extLst>
          </p:cNvPr>
          <p:cNvSpPr/>
          <p:nvPr/>
        </p:nvSpPr>
        <p:spPr>
          <a:xfrm>
            <a:off x="9982200" y="895239"/>
            <a:ext cx="17572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Score</a:t>
            </a:r>
          </a:p>
        </p:txBody>
      </p:sp>
    </p:spTree>
    <p:extLst>
      <p:ext uri="{BB962C8B-B14F-4D97-AF65-F5344CB8AC3E}">
        <p14:creationId xmlns:p14="http://schemas.microsoft.com/office/powerpoint/2010/main" val="4019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D66F3-9866-10F7-6D8B-1390FFD6E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10" y="320675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CF586-B54F-1F4E-ADFF-90FD3A9D8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Total number of pilgrims: 5163</a:t>
            </a:r>
          </a:p>
          <a:p>
            <a:r>
              <a:rPr lang="en-US" dirty="0"/>
              <a:t>4343 (84%) came from </a:t>
            </a:r>
            <a:r>
              <a:rPr lang="en-US" dirty="0" err="1"/>
              <a:t>Dunche</a:t>
            </a:r>
            <a:r>
              <a:rPr lang="en-US" dirty="0"/>
              <a:t> side; 820 (16%) came from </a:t>
            </a:r>
            <a:r>
              <a:rPr lang="en-US" dirty="0" err="1"/>
              <a:t>Sundarijal</a:t>
            </a:r>
            <a:r>
              <a:rPr lang="en-US" dirty="0"/>
              <a:t> side.</a:t>
            </a:r>
          </a:p>
          <a:p>
            <a:r>
              <a:rPr lang="en-US" dirty="0"/>
              <a:t>Age: 14-78 years (mean= 44)</a:t>
            </a:r>
          </a:p>
          <a:p>
            <a:r>
              <a:rPr lang="en-US" dirty="0"/>
              <a:t>Patient developing AMS: 229 (4.4%)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E058D-05BF-5030-D5E0-C6B2CA73E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9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00B29-EE2F-822E-A1EF-B35EBDCBB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Continued….</a:t>
            </a:r>
            <a:endParaRPr lang="en-US" baseline="30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D225F-3B10-C133-1038-5F2682B34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99.6% of 229 people with AMS came from </a:t>
            </a:r>
            <a:r>
              <a:rPr lang="en-US" dirty="0" err="1"/>
              <a:t>Dunche</a:t>
            </a:r>
            <a:r>
              <a:rPr lang="en-US" dirty="0"/>
              <a:t> side</a:t>
            </a:r>
          </a:p>
          <a:p>
            <a:pPr algn="just"/>
            <a:r>
              <a:rPr lang="en-US" dirty="0"/>
              <a:t>Only 4 (4.1%) people came from </a:t>
            </a:r>
            <a:r>
              <a:rPr lang="en-US" dirty="0" err="1"/>
              <a:t>Sundarijal</a:t>
            </a:r>
            <a:r>
              <a:rPr lang="en-US" dirty="0"/>
              <a:t> side</a:t>
            </a:r>
          </a:p>
          <a:p>
            <a:pPr algn="just"/>
            <a:r>
              <a:rPr lang="en-US" dirty="0"/>
              <a:t>72% (166) people with AMS took 1-2 days of walk to each Gosaikunda</a:t>
            </a:r>
          </a:p>
          <a:p>
            <a:pPr algn="just"/>
            <a:r>
              <a:rPr lang="en-US" dirty="0"/>
              <a:t>28% (63) people with took 3-4 days walk </a:t>
            </a:r>
          </a:p>
          <a:p>
            <a:pPr algn="just"/>
            <a:r>
              <a:rPr lang="en-US" dirty="0"/>
              <a:t>The rate of ascent was statistically significant for developing AMS (p&lt;0.05)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C77CB-AD84-57EC-060E-E4123F833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64CFA-74AD-4D98-941F-CC1588FB01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0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2530</TotalTime>
  <Words>373</Words>
  <Application>Microsoft Office PowerPoint</Application>
  <PresentationFormat>Widescreen</PresentationFormat>
  <Paragraphs>79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Gosaikunda</vt:lpstr>
      <vt:lpstr>During Janai Purnima</vt:lpstr>
      <vt:lpstr>Introduction of the Paper </vt:lpstr>
      <vt:lpstr>Methodology</vt:lpstr>
      <vt:lpstr>Source: pathway to gosaikunda - Google Search</vt:lpstr>
      <vt:lpstr>PowerPoint Presentation</vt:lpstr>
      <vt:lpstr>Results </vt:lpstr>
      <vt:lpstr>Results Continued….</vt:lpstr>
      <vt:lpstr>PowerPoint Presentation</vt:lpstr>
      <vt:lpstr>PowerPoint Presentation</vt:lpstr>
      <vt:lpstr>PowerPoint Presentation</vt:lpstr>
      <vt:lpstr>PowerPoint Presentation</vt:lpstr>
      <vt:lpstr>Treatment</vt:lpstr>
      <vt:lpstr>Differentials of 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Altitude Illness: Risk Factors, Prevention, Presentation, and Treatment | AAFP</vt:lpstr>
      <vt:lpstr>PowerPoint Presentation</vt:lpstr>
      <vt:lpstr>PowerPoint Presentation</vt:lpstr>
      <vt:lpstr>Future Prospects</vt:lpstr>
      <vt:lpstr>Take Home Message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hemoglobin high or low at high altitude?</dc:title>
  <dc:creator>Pashupati Pokharel</dc:creator>
  <cp:lastModifiedBy>Pashupati Pokharel</cp:lastModifiedBy>
  <cp:revision>50</cp:revision>
  <dcterms:created xsi:type="dcterms:W3CDTF">2022-11-24T15:55:48Z</dcterms:created>
  <dcterms:modified xsi:type="dcterms:W3CDTF">2023-10-02T17:53:40Z</dcterms:modified>
</cp:coreProperties>
</file>