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sldIdLst>
    <p:sldId id="256" r:id="rId2"/>
    <p:sldId id="258" r:id="rId3"/>
    <p:sldId id="259" r:id="rId4"/>
    <p:sldId id="257" r:id="rId5"/>
    <p:sldId id="261" r:id="rId6"/>
    <p:sldId id="260" r:id="rId7"/>
    <p:sldId id="262" r:id="rId8"/>
    <p:sldId id="263" r:id="rId9"/>
    <p:sldId id="264" r:id="rId10"/>
    <p:sldId id="265" r:id="rId11"/>
    <p:sldId id="283" r:id="rId12"/>
    <p:sldId id="266" r:id="rId13"/>
    <p:sldId id="268" r:id="rId14"/>
    <p:sldId id="269" r:id="rId15"/>
    <p:sldId id="267" r:id="rId16"/>
    <p:sldId id="270" r:id="rId17"/>
    <p:sldId id="271" r:id="rId18"/>
    <p:sldId id="272" r:id="rId19"/>
    <p:sldId id="273" r:id="rId20"/>
    <p:sldId id="274" r:id="rId21"/>
    <p:sldId id="275" r:id="rId22"/>
    <p:sldId id="276" r:id="rId23"/>
    <p:sldId id="281" r:id="rId24"/>
    <p:sldId id="282" r:id="rId25"/>
    <p:sldId id="284" r:id="rId26"/>
    <p:sldId id="285" r:id="rId27"/>
    <p:sldId id="286" r:id="rId28"/>
    <p:sldId id="287" r:id="rId29"/>
    <p:sldId id="288" r:id="rId30"/>
    <p:sldId id="279" r:id="rId31"/>
    <p:sldId id="280" r:id="rId32"/>
    <p:sldId id="277"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3EEF6-0B1D-4179-AF83-5B33B3B9EC95}" type="datetimeFigureOut">
              <a:rPr lang="en-US" smtClean="0"/>
              <a:t>12/15/2022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8A77E5-22DD-4104-8B82-E76839852E16}" type="slidenum">
              <a:rPr lang="en-US" smtClean="0"/>
              <a:t>‹#›</a:t>
            </a:fld>
            <a:endParaRPr lang="en-US"/>
          </a:p>
        </p:txBody>
      </p:sp>
    </p:spTree>
    <p:extLst>
      <p:ext uri="{BB962C8B-B14F-4D97-AF65-F5344CB8AC3E}">
        <p14:creationId xmlns:p14="http://schemas.microsoft.com/office/powerpoint/2010/main" val="163431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013B7-C432-68E2-A7D2-036689AEC2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EF1EBF-388A-9B56-00ED-49E9CA7590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2B1F98-94EC-757E-1120-C33A1E9DB200}"/>
              </a:ext>
            </a:extLst>
          </p:cNvPr>
          <p:cNvSpPr>
            <a:spLocks noGrp="1"/>
          </p:cNvSpPr>
          <p:nvPr>
            <p:ph type="dt" sz="half" idx="10"/>
          </p:nvPr>
        </p:nvSpPr>
        <p:spPr/>
        <p:txBody>
          <a:bodyPr/>
          <a:lstStyle/>
          <a:p>
            <a:fld id="{7402D802-FD20-49A5-9387-B029B35C4317}" type="datetime1">
              <a:rPr lang="en-US" smtClean="0"/>
              <a:t>12/15/2022</a:t>
            </a:fld>
            <a:endParaRPr lang="en-US"/>
          </a:p>
        </p:txBody>
      </p:sp>
      <p:sp>
        <p:nvSpPr>
          <p:cNvPr id="5" name="Footer Placeholder 4">
            <a:extLst>
              <a:ext uri="{FF2B5EF4-FFF2-40B4-BE49-F238E27FC236}">
                <a16:creationId xmlns:a16="http://schemas.microsoft.com/office/drawing/2014/main" id="{A49AD98B-B9EB-EA2B-C415-C894F242F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7DB660-0D00-E1B2-4CFB-1C7943E07265}"/>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3466368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008BC-EB5A-0120-5B47-044A1541E7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63E40A-F497-7FA0-7866-43168CFCC9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BD2E7-E44E-B935-6D25-BABFF88CB72D}"/>
              </a:ext>
            </a:extLst>
          </p:cNvPr>
          <p:cNvSpPr>
            <a:spLocks noGrp="1"/>
          </p:cNvSpPr>
          <p:nvPr>
            <p:ph type="dt" sz="half" idx="10"/>
          </p:nvPr>
        </p:nvSpPr>
        <p:spPr/>
        <p:txBody>
          <a:bodyPr/>
          <a:lstStyle/>
          <a:p>
            <a:fld id="{6A8C8C19-985E-4323-B2C3-A57891712179}" type="datetime1">
              <a:rPr lang="en-US" smtClean="0"/>
              <a:t>12/15/2022</a:t>
            </a:fld>
            <a:endParaRPr lang="en-US"/>
          </a:p>
        </p:txBody>
      </p:sp>
      <p:sp>
        <p:nvSpPr>
          <p:cNvPr id="5" name="Footer Placeholder 4">
            <a:extLst>
              <a:ext uri="{FF2B5EF4-FFF2-40B4-BE49-F238E27FC236}">
                <a16:creationId xmlns:a16="http://schemas.microsoft.com/office/drawing/2014/main" id="{BE56D1D3-312F-EA7A-7FD5-D1646D29B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26FD7-4617-984D-5E40-37E6524DACE9}"/>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2417730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43B131-0FD1-A716-A126-6A1D74FD79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512AF2-CA36-2BCA-5504-5541A17AFD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0760B-B737-B6C4-850E-D9F392AC8CCB}"/>
              </a:ext>
            </a:extLst>
          </p:cNvPr>
          <p:cNvSpPr>
            <a:spLocks noGrp="1"/>
          </p:cNvSpPr>
          <p:nvPr>
            <p:ph type="dt" sz="half" idx="10"/>
          </p:nvPr>
        </p:nvSpPr>
        <p:spPr/>
        <p:txBody>
          <a:bodyPr/>
          <a:lstStyle/>
          <a:p>
            <a:fld id="{C28BAC59-9123-480C-9330-BF56098F9FDB}" type="datetime1">
              <a:rPr lang="en-US" smtClean="0"/>
              <a:t>12/15/2022</a:t>
            </a:fld>
            <a:endParaRPr lang="en-US"/>
          </a:p>
        </p:txBody>
      </p:sp>
      <p:sp>
        <p:nvSpPr>
          <p:cNvPr id="5" name="Footer Placeholder 4">
            <a:extLst>
              <a:ext uri="{FF2B5EF4-FFF2-40B4-BE49-F238E27FC236}">
                <a16:creationId xmlns:a16="http://schemas.microsoft.com/office/drawing/2014/main" id="{AE1BF1BC-1A02-F256-A8F4-6B636605D9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E09543-82EE-7BCA-48EE-C24FC5176830}"/>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126890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E232-B787-5B8C-2258-870350DF06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231EF-40C3-ECF5-2E67-0472225F61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18ACC3-FFEA-1757-795B-918AD2CD3CBF}"/>
              </a:ext>
            </a:extLst>
          </p:cNvPr>
          <p:cNvSpPr>
            <a:spLocks noGrp="1"/>
          </p:cNvSpPr>
          <p:nvPr>
            <p:ph type="dt" sz="half" idx="10"/>
          </p:nvPr>
        </p:nvSpPr>
        <p:spPr/>
        <p:txBody>
          <a:bodyPr/>
          <a:lstStyle/>
          <a:p>
            <a:fld id="{4D296BE1-4AE5-4DEC-BF46-1BA4DFA6BE23}" type="datetime1">
              <a:rPr lang="en-US" smtClean="0"/>
              <a:t>12/15/2022</a:t>
            </a:fld>
            <a:endParaRPr lang="en-US"/>
          </a:p>
        </p:txBody>
      </p:sp>
      <p:sp>
        <p:nvSpPr>
          <p:cNvPr id="5" name="Footer Placeholder 4">
            <a:extLst>
              <a:ext uri="{FF2B5EF4-FFF2-40B4-BE49-F238E27FC236}">
                <a16:creationId xmlns:a16="http://schemas.microsoft.com/office/drawing/2014/main" id="{3671954A-CA20-D1E1-D650-10C905CD9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C983C-B436-B2F3-32B1-E73EDF1466E8}"/>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274308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261D9-8471-2CBB-E66C-EC76B5FF4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F0520A-AE0B-3401-88CE-91B25F1725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A1A036-69E0-6B35-87E2-27ADEC3ADB7A}"/>
              </a:ext>
            </a:extLst>
          </p:cNvPr>
          <p:cNvSpPr>
            <a:spLocks noGrp="1"/>
          </p:cNvSpPr>
          <p:nvPr>
            <p:ph type="dt" sz="half" idx="10"/>
          </p:nvPr>
        </p:nvSpPr>
        <p:spPr/>
        <p:txBody>
          <a:bodyPr/>
          <a:lstStyle/>
          <a:p>
            <a:fld id="{3B2D4CDA-EFA3-476A-866B-030C2393700E}" type="datetime1">
              <a:rPr lang="en-US" smtClean="0"/>
              <a:t>12/15/2022</a:t>
            </a:fld>
            <a:endParaRPr lang="en-US"/>
          </a:p>
        </p:txBody>
      </p:sp>
      <p:sp>
        <p:nvSpPr>
          <p:cNvPr id="5" name="Footer Placeholder 4">
            <a:extLst>
              <a:ext uri="{FF2B5EF4-FFF2-40B4-BE49-F238E27FC236}">
                <a16:creationId xmlns:a16="http://schemas.microsoft.com/office/drawing/2014/main" id="{5EAC3DCF-4F24-0645-958E-9AF82D6EC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D9291-D119-0443-0A4C-48AF9CFAAE83}"/>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339081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19A4-579C-B877-E65C-EAF352C89D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181364-E14D-C845-1614-5258E93388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8CD95F-1D35-B359-8E63-6D36A456AF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B689D-E650-C930-AD06-D03EAA4CA5FE}"/>
              </a:ext>
            </a:extLst>
          </p:cNvPr>
          <p:cNvSpPr>
            <a:spLocks noGrp="1"/>
          </p:cNvSpPr>
          <p:nvPr>
            <p:ph type="dt" sz="half" idx="10"/>
          </p:nvPr>
        </p:nvSpPr>
        <p:spPr/>
        <p:txBody>
          <a:bodyPr/>
          <a:lstStyle/>
          <a:p>
            <a:fld id="{4465604C-73ED-44C7-A1F6-B35F73935DEC}" type="datetime1">
              <a:rPr lang="en-US" smtClean="0"/>
              <a:t>12/15/2022</a:t>
            </a:fld>
            <a:endParaRPr lang="en-US"/>
          </a:p>
        </p:txBody>
      </p:sp>
      <p:sp>
        <p:nvSpPr>
          <p:cNvPr id="6" name="Footer Placeholder 5">
            <a:extLst>
              <a:ext uri="{FF2B5EF4-FFF2-40B4-BE49-F238E27FC236}">
                <a16:creationId xmlns:a16="http://schemas.microsoft.com/office/drawing/2014/main" id="{CAF1C04A-CBB0-EE16-9F36-B6BE9E14CD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B7EB19-E1E6-702D-AFFF-FA0B99BB8918}"/>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213800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949C1-EFFC-3C22-5C2B-A0F0C114C6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7FEA74-C864-E043-D6AF-791971BF6F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3CF25F-C0DD-CC64-3795-55C3DAD8B5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78B502-D661-8678-55BA-8CAFB2EAAF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B838E5-478D-2AB9-99C0-28B3EFBD0A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76BFAE5-34F6-BDB5-9658-63EE35A265F5}"/>
              </a:ext>
            </a:extLst>
          </p:cNvPr>
          <p:cNvSpPr>
            <a:spLocks noGrp="1"/>
          </p:cNvSpPr>
          <p:nvPr>
            <p:ph type="dt" sz="half" idx="10"/>
          </p:nvPr>
        </p:nvSpPr>
        <p:spPr/>
        <p:txBody>
          <a:bodyPr/>
          <a:lstStyle/>
          <a:p>
            <a:fld id="{CEFEBE45-1AE4-46B8-ABFC-144325EB1C93}" type="datetime1">
              <a:rPr lang="en-US" smtClean="0"/>
              <a:t>12/15/2022</a:t>
            </a:fld>
            <a:endParaRPr lang="en-US"/>
          </a:p>
        </p:txBody>
      </p:sp>
      <p:sp>
        <p:nvSpPr>
          <p:cNvPr id="8" name="Footer Placeholder 7">
            <a:extLst>
              <a:ext uri="{FF2B5EF4-FFF2-40B4-BE49-F238E27FC236}">
                <a16:creationId xmlns:a16="http://schemas.microsoft.com/office/drawing/2014/main" id="{C627F42C-5695-D45E-0DDB-3AC6DCB155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2134DB-8F13-A0F9-B5B1-F23D977E4DEA}"/>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151190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9580-47D5-6D87-655E-1FFCDABCBE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E116B5-71CC-1971-95C3-787273A38E41}"/>
              </a:ext>
            </a:extLst>
          </p:cNvPr>
          <p:cNvSpPr>
            <a:spLocks noGrp="1"/>
          </p:cNvSpPr>
          <p:nvPr>
            <p:ph type="dt" sz="half" idx="10"/>
          </p:nvPr>
        </p:nvSpPr>
        <p:spPr/>
        <p:txBody>
          <a:bodyPr/>
          <a:lstStyle/>
          <a:p>
            <a:fld id="{45C571A1-65B0-4402-BA05-20A13C17CA90}" type="datetime1">
              <a:rPr lang="en-US" smtClean="0"/>
              <a:t>12/15/2022</a:t>
            </a:fld>
            <a:endParaRPr lang="en-US"/>
          </a:p>
        </p:txBody>
      </p:sp>
      <p:sp>
        <p:nvSpPr>
          <p:cNvPr id="4" name="Footer Placeholder 3">
            <a:extLst>
              <a:ext uri="{FF2B5EF4-FFF2-40B4-BE49-F238E27FC236}">
                <a16:creationId xmlns:a16="http://schemas.microsoft.com/office/drawing/2014/main" id="{21F053B8-0410-08ED-3983-292E53BD42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18D484-A561-A4A0-F053-480A33B5F183}"/>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249184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1307CF-7031-2374-48D2-8C177AD053DF}"/>
              </a:ext>
            </a:extLst>
          </p:cNvPr>
          <p:cNvSpPr>
            <a:spLocks noGrp="1"/>
          </p:cNvSpPr>
          <p:nvPr>
            <p:ph type="dt" sz="half" idx="10"/>
          </p:nvPr>
        </p:nvSpPr>
        <p:spPr/>
        <p:txBody>
          <a:bodyPr/>
          <a:lstStyle/>
          <a:p>
            <a:fld id="{C42F1BBD-0031-4897-9B4D-9224784D9566}" type="datetime1">
              <a:rPr lang="en-US" smtClean="0"/>
              <a:t>12/15/2022</a:t>
            </a:fld>
            <a:endParaRPr lang="en-US"/>
          </a:p>
        </p:txBody>
      </p:sp>
      <p:sp>
        <p:nvSpPr>
          <p:cNvPr id="3" name="Footer Placeholder 2">
            <a:extLst>
              <a:ext uri="{FF2B5EF4-FFF2-40B4-BE49-F238E27FC236}">
                <a16:creationId xmlns:a16="http://schemas.microsoft.com/office/drawing/2014/main" id="{EB09C5A4-AFC0-D059-89F4-84EEC79E21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646BF9-5B47-75F7-0A5A-E79F1795D9F8}"/>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155516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4211A-B211-FD7E-3818-A29AD4B5C4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85967E-AA23-4E02-5BF4-778A590BA8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C90545-4AA4-84B2-ACF6-DBEE85B0E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43FA2-CF3C-8514-8DED-C36696EF5038}"/>
              </a:ext>
            </a:extLst>
          </p:cNvPr>
          <p:cNvSpPr>
            <a:spLocks noGrp="1"/>
          </p:cNvSpPr>
          <p:nvPr>
            <p:ph type="dt" sz="half" idx="10"/>
          </p:nvPr>
        </p:nvSpPr>
        <p:spPr/>
        <p:txBody>
          <a:bodyPr/>
          <a:lstStyle/>
          <a:p>
            <a:fld id="{B5E29271-C430-4A2D-B118-9DE3BBDC1C9C}" type="datetime1">
              <a:rPr lang="en-US" smtClean="0"/>
              <a:t>12/15/2022</a:t>
            </a:fld>
            <a:endParaRPr lang="en-US"/>
          </a:p>
        </p:txBody>
      </p:sp>
      <p:sp>
        <p:nvSpPr>
          <p:cNvPr id="6" name="Footer Placeholder 5">
            <a:extLst>
              <a:ext uri="{FF2B5EF4-FFF2-40B4-BE49-F238E27FC236}">
                <a16:creationId xmlns:a16="http://schemas.microsoft.com/office/drawing/2014/main" id="{3464A446-4BB3-447C-6485-962CE842C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0E7468-AE50-D3D7-B992-D4F0D15973F1}"/>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4244658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7DB3-0B55-1A8F-3838-718DAFECC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5E20F1-07F0-4F96-3D9B-AB22C7BB2B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44F669-7221-D4EE-EA86-5703C12F7A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786319-79F6-5B76-41C2-8BA18F0AF72D}"/>
              </a:ext>
            </a:extLst>
          </p:cNvPr>
          <p:cNvSpPr>
            <a:spLocks noGrp="1"/>
          </p:cNvSpPr>
          <p:nvPr>
            <p:ph type="dt" sz="half" idx="10"/>
          </p:nvPr>
        </p:nvSpPr>
        <p:spPr/>
        <p:txBody>
          <a:bodyPr/>
          <a:lstStyle/>
          <a:p>
            <a:fld id="{27947C25-9A3E-4555-802E-92181109D8A4}" type="datetime1">
              <a:rPr lang="en-US" smtClean="0"/>
              <a:t>12/15/2022</a:t>
            </a:fld>
            <a:endParaRPr lang="en-US"/>
          </a:p>
        </p:txBody>
      </p:sp>
      <p:sp>
        <p:nvSpPr>
          <p:cNvPr id="6" name="Footer Placeholder 5">
            <a:extLst>
              <a:ext uri="{FF2B5EF4-FFF2-40B4-BE49-F238E27FC236}">
                <a16:creationId xmlns:a16="http://schemas.microsoft.com/office/drawing/2014/main" id="{8642EC85-B858-F4EC-662A-8A08CA6E73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083FD2-E256-68B9-BABF-72C7103351BD}"/>
              </a:ext>
            </a:extLst>
          </p:cNvPr>
          <p:cNvSpPr>
            <a:spLocks noGrp="1"/>
          </p:cNvSpPr>
          <p:nvPr>
            <p:ph type="sldNum" sz="quarter" idx="12"/>
          </p:nvPr>
        </p:nvSpPr>
        <p:spPr/>
        <p:txBody>
          <a:bodyPr/>
          <a:lstStyle/>
          <a:p>
            <a:fld id="{EB764CFA-74AD-4D98-941F-CC1588FB0170}" type="slidenum">
              <a:rPr lang="en-US" smtClean="0"/>
              <a:t>‹#›</a:t>
            </a:fld>
            <a:endParaRPr lang="en-US"/>
          </a:p>
        </p:txBody>
      </p:sp>
    </p:spTree>
    <p:extLst>
      <p:ext uri="{BB962C8B-B14F-4D97-AF65-F5344CB8AC3E}">
        <p14:creationId xmlns:p14="http://schemas.microsoft.com/office/powerpoint/2010/main" val="3041494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F84678-C6E6-D40A-F3A4-10212E7784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4DD7C5-A808-0004-F98B-A44AC5C6CD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A3639-A8C2-F0B5-5FDD-40F431AC46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EACAB-255A-40FC-88C1-65E480FCBDFA}" type="datetime1">
              <a:rPr lang="en-US" smtClean="0"/>
              <a:t>12/15/2022</a:t>
            </a:fld>
            <a:endParaRPr lang="en-US"/>
          </a:p>
        </p:txBody>
      </p:sp>
      <p:sp>
        <p:nvSpPr>
          <p:cNvPr id="5" name="Footer Placeholder 4">
            <a:extLst>
              <a:ext uri="{FF2B5EF4-FFF2-40B4-BE49-F238E27FC236}">
                <a16:creationId xmlns:a16="http://schemas.microsoft.com/office/drawing/2014/main" id="{2CBC7144-AF48-C00E-BB92-0D9F15EA40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2AEFB-213C-DC6C-0B40-14FC1F3DFD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764CFA-74AD-4D98-941F-CC1588FB0170}" type="slidenum">
              <a:rPr lang="en-US" smtClean="0"/>
              <a:t>‹#›</a:t>
            </a:fld>
            <a:endParaRPr lang="en-US"/>
          </a:p>
        </p:txBody>
      </p:sp>
    </p:spTree>
    <p:extLst>
      <p:ext uri="{BB962C8B-B14F-4D97-AF65-F5344CB8AC3E}">
        <p14:creationId xmlns:p14="http://schemas.microsoft.com/office/powerpoint/2010/main" val="1521999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638F18-945C-DBA7-F814-C0BEC0F14C29}"/>
              </a:ext>
            </a:extLst>
          </p:cNvPr>
          <p:cNvSpPr>
            <a:spLocks noGrp="1"/>
          </p:cNvSpPr>
          <p:nvPr>
            <p:ph type="title"/>
          </p:nvPr>
        </p:nvSpPr>
        <p:spPr>
          <a:xfrm>
            <a:off x="838200" y="3950277"/>
            <a:ext cx="10515600" cy="845560"/>
          </a:xfrm>
        </p:spPr>
        <p:txBody>
          <a:bodyPr/>
          <a:lstStyle/>
          <a:p>
            <a:r>
              <a:rPr lang="en-US" sz="3600" b="1" dirty="0"/>
              <a:t>Presenter</a:t>
            </a:r>
            <a:endParaRPr lang="en-US" b="1" dirty="0"/>
          </a:p>
        </p:txBody>
      </p:sp>
      <p:sp>
        <p:nvSpPr>
          <p:cNvPr id="6" name="Content Placeholder 5">
            <a:extLst>
              <a:ext uri="{FF2B5EF4-FFF2-40B4-BE49-F238E27FC236}">
                <a16:creationId xmlns:a16="http://schemas.microsoft.com/office/drawing/2014/main" id="{42857ED4-CC2E-1B08-DA5A-37E90595E071}"/>
              </a:ext>
            </a:extLst>
          </p:cNvPr>
          <p:cNvSpPr>
            <a:spLocks noGrp="1"/>
          </p:cNvSpPr>
          <p:nvPr>
            <p:ph idx="1"/>
          </p:nvPr>
        </p:nvSpPr>
        <p:spPr>
          <a:xfrm>
            <a:off x="838200" y="4795837"/>
            <a:ext cx="10515600" cy="2062163"/>
          </a:xfrm>
        </p:spPr>
        <p:txBody>
          <a:bodyPr/>
          <a:lstStyle/>
          <a:p>
            <a:pPr marL="0" indent="0">
              <a:buNone/>
            </a:pPr>
            <a:r>
              <a:rPr lang="en-US" dirty="0"/>
              <a:t>Pashupati Pokharel</a:t>
            </a:r>
          </a:p>
          <a:p>
            <a:pPr marL="0" indent="0">
              <a:buNone/>
            </a:pPr>
            <a:r>
              <a:rPr lang="en-US" dirty="0"/>
              <a:t>Intern Doctor</a:t>
            </a:r>
          </a:p>
          <a:p>
            <a:pPr marL="0" indent="0">
              <a:buNone/>
            </a:pPr>
            <a:r>
              <a:rPr lang="en-US" dirty="0"/>
              <a:t>Tribhuvan University Teaching Hospital</a:t>
            </a:r>
          </a:p>
        </p:txBody>
      </p:sp>
      <p:sp>
        <p:nvSpPr>
          <p:cNvPr id="2" name="Slide Number Placeholder 1">
            <a:extLst>
              <a:ext uri="{FF2B5EF4-FFF2-40B4-BE49-F238E27FC236}">
                <a16:creationId xmlns:a16="http://schemas.microsoft.com/office/drawing/2014/main" id="{0C6A52C7-5567-39C8-63F4-CE391F9BDF9F}"/>
              </a:ext>
            </a:extLst>
          </p:cNvPr>
          <p:cNvSpPr>
            <a:spLocks noGrp="1"/>
          </p:cNvSpPr>
          <p:nvPr>
            <p:ph type="sldNum" sz="quarter" idx="12"/>
          </p:nvPr>
        </p:nvSpPr>
        <p:spPr/>
        <p:txBody>
          <a:bodyPr/>
          <a:lstStyle/>
          <a:p>
            <a:fld id="{EB764CFA-74AD-4D98-941F-CC1588FB0170}" type="slidenum">
              <a:rPr lang="en-US" smtClean="0"/>
              <a:t>1</a:t>
            </a:fld>
            <a:endParaRPr lang="en-US"/>
          </a:p>
        </p:txBody>
      </p:sp>
      <p:pic>
        <p:nvPicPr>
          <p:cNvPr id="7" name="Picture 6">
            <a:extLst>
              <a:ext uri="{FF2B5EF4-FFF2-40B4-BE49-F238E27FC236}">
                <a16:creationId xmlns:a16="http://schemas.microsoft.com/office/drawing/2014/main" id="{F349FAD2-6406-A513-16BD-08772BBDA00A}"/>
              </a:ext>
            </a:extLst>
          </p:cNvPr>
          <p:cNvPicPr>
            <a:picLocks noChangeAspect="1"/>
          </p:cNvPicPr>
          <p:nvPr/>
        </p:nvPicPr>
        <p:blipFill>
          <a:blip r:embed="rId2"/>
          <a:stretch>
            <a:fillRect/>
          </a:stretch>
        </p:blipFill>
        <p:spPr>
          <a:xfrm>
            <a:off x="147484" y="136525"/>
            <a:ext cx="10540182" cy="4005270"/>
          </a:xfrm>
          <a:prstGeom prst="rect">
            <a:avLst/>
          </a:prstGeom>
        </p:spPr>
      </p:pic>
    </p:spTree>
    <p:extLst>
      <p:ext uri="{BB962C8B-B14F-4D97-AF65-F5344CB8AC3E}">
        <p14:creationId xmlns:p14="http://schemas.microsoft.com/office/powerpoint/2010/main" val="4137753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1795B-FBD8-45F1-5FD8-21233B5E9D9B}"/>
              </a:ext>
            </a:extLst>
          </p:cNvPr>
          <p:cNvSpPr>
            <a:spLocks noGrp="1"/>
          </p:cNvSpPr>
          <p:nvPr>
            <p:ph type="title"/>
          </p:nvPr>
        </p:nvSpPr>
        <p:spPr/>
        <p:txBody>
          <a:bodyPr/>
          <a:lstStyle/>
          <a:p>
            <a:r>
              <a:rPr lang="en-US" b="1" dirty="0"/>
              <a:t>Statistical Analysis</a:t>
            </a:r>
          </a:p>
        </p:txBody>
      </p:sp>
      <p:sp>
        <p:nvSpPr>
          <p:cNvPr id="3" name="Content Placeholder 2">
            <a:extLst>
              <a:ext uri="{FF2B5EF4-FFF2-40B4-BE49-F238E27FC236}">
                <a16:creationId xmlns:a16="http://schemas.microsoft.com/office/drawing/2014/main" id="{94E790C9-E40F-897C-CD68-1E3F40DB2188}"/>
              </a:ext>
            </a:extLst>
          </p:cNvPr>
          <p:cNvSpPr>
            <a:spLocks noGrp="1"/>
          </p:cNvSpPr>
          <p:nvPr>
            <p:ph idx="1"/>
          </p:nvPr>
        </p:nvSpPr>
        <p:spPr/>
        <p:txBody>
          <a:bodyPr/>
          <a:lstStyle/>
          <a:p>
            <a:r>
              <a:rPr lang="en-US" dirty="0"/>
              <a:t>Comparison made with sea level reference population free of hookworms and biochemical indications of iron, folate, and B12 deficiency anemia. (Central American population).</a:t>
            </a:r>
          </a:p>
          <a:p>
            <a:r>
              <a:rPr lang="en-US" dirty="0"/>
              <a:t>T-test to compare the means between the Tibetan population and standard reference population.</a:t>
            </a:r>
          </a:p>
          <a:p>
            <a:r>
              <a:rPr lang="en-US" dirty="0"/>
              <a:t>Mean ±SD, and tables of standard normal cumulative probabilities drawn to calculate the expected percent of sample lying within the range of reference population.</a:t>
            </a:r>
          </a:p>
          <a:p>
            <a:endParaRPr lang="en-US" dirty="0"/>
          </a:p>
        </p:txBody>
      </p:sp>
      <p:sp>
        <p:nvSpPr>
          <p:cNvPr id="4" name="Slide Number Placeholder 3">
            <a:extLst>
              <a:ext uri="{FF2B5EF4-FFF2-40B4-BE49-F238E27FC236}">
                <a16:creationId xmlns:a16="http://schemas.microsoft.com/office/drawing/2014/main" id="{76A1E492-3FBC-733B-3FD9-B782C671F061}"/>
              </a:ext>
            </a:extLst>
          </p:cNvPr>
          <p:cNvSpPr>
            <a:spLocks noGrp="1"/>
          </p:cNvSpPr>
          <p:nvPr>
            <p:ph type="sldNum" sz="quarter" idx="12"/>
          </p:nvPr>
        </p:nvSpPr>
        <p:spPr/>
        <p:txBody>
          <a:bodyPr/>
          <a:lstStyle/>
          <a:p>
            <a:fld id="{EB764CFA-74AD-4D98-941F-CC1588FB0170}" type="slidenum">
              <a:rPr lang="en-US" b="1" smtClean="0"/>
              <a:t>10</a:t>
            </a:fld>
            <a:endParaRPr lang="en-US" b="1" dirty="0"/>
          </a:p>
        </p:txBody>
      </p:sp>
    </p:spTree>
    <p:extLst>
      <p:ext uri="{BB962C8B-B14F-4D97-AF65-F5344CB8AC3E}">
        <p14:creationId xmlns:p14="http://schemas.microsoft.com/office/powerpoint/2010/main" val="2144403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152A-447F-3B42-F571-FE5BC7327220}"/>
              </a:ext>
            </a:extLst>
          </p:cNvPr>
          <p:cNvSpPr>
            <a:spLocks noGrp="1"/>
          </p:cNvSpPr>
          <p:nvPr>
            <p:ph type="title"/>
          </p:nvPr>
        </p:nvSpPr>
        <p:spPr>
          <a:xfrm>
            <a:off x="4772891" y="2766218"/>
            <a:ext cx="1849582" cy="1325563"/>
          </a:xfrm>
        </p:spPr>
        <p:txBody>
          <a:bodyPr/>
          <a:lstStyle/>
          <a:p>
            <a:r>
              <a:rPr lang="en-US" b="1" dirty="0">
                <a:latin typeface="+mn-lt"/>
              </a:rPr>
              <a:t>Results</a:t>
            </a:r>
          </a:p>
        </p:txBody>
      </p:sp>
      <p:sp>
        <p:nvSpPr>
          <p:cNvPr id="4" name="Slide Number Placeholder 3">
            <a:extLst>
              <a:ext uri="{FF2B5EF4-FFF2-40B4-BE49-F238E27FC236}">
                <a16:creationId xmlns:a16="http://schemas.microsoft.com/office/drawing/2014/main" id="{11E58164-42B5-CD2A-0539-A61B7DAE6825}"/>
              </a:ext>
            </a:extLst>
          </p:cNvPr>
          <p:cNvSpPr>
            <a:spLocks noGrp="1"/>
          </p:cNvSpPr>
          <p:nvPr>
            <p:ph type="sldNum" sz="quarter" idx="12"/>
          </p:nvPr>
        </p:nvSpPr>
        <p:spPr/>
        <p:txBody>
          <a:bodyPr/>
          <a:lstStyle/>
          <a:p>
            <a:fld id="{EB764CFA-74AD-4D98-941F-CC1588FB0170}" type="slidenum">
              <a:rPr lang="en-US" smtClean="0"/>
              <a:t>11</a:t>
            </a:fld>
            <a:endParaRPr lang="en-US"/>
          </a:p>
        </p:txBody>
      </p:sp>
    </p:spTree>
    <p:extLst>
      <p:ext uri="{BB962C8B-B14F-4D97-AF65-F5344CB8AC3E}">
        <p14:creationId xmlns:p14="http://schemas.microsoft.com/office/powerpoint/2010/main" val="244194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CF41C-A622-A5EA-A191-261DA022905D}"/>
              </a:ext>
            </a:extLst>
          </p:cNvPr>
          <p:cNvSpPr>
            <a:spLocks noGrp="1"/>
          </p:cNvSpPr>
          <p:nvPr>
            <p:ph type="title"/>
          </p:nvPr>
        </p:nvSpPr>
        <p:spPr/>
        <p:txBody>
          <a:bodyPr/>
          <a:lstStyle/>
          <a:p>
            <a:pPr marL="0" indent="0">
              <a:buNone/>
            </a:pPr>
            <a:r>
              <a:rPr lang="en-US" b="1" dirty="0"/>
              <a:t>Mean Hb</a:t>
            </a:r>
          </a:p>
        </p:txBody>
      </p:sp>
      <p:sp>
        <p:nvSpPr>
          <p:cNvPr id="3" name="Content Placeholder 2">
            <a:extLst>
              <a:ext uri="{FF2B5EF4-FFF2-40B4-BE49-F238E27FC236}">
                <a16:creationId xmlns:a16="http://schemas.microsoft.com/office/drawing/2014/main" id="{5333E3F0-D05B-D80B-4EF8-3C3BE7653C03}"/>
              </a:ext>
            </a:extLst>
          </p:cNvPr>
          <p:cNvSpPr>
            <a:spLocks noGrp="1"/>
          </p:cNvSpPr>
          <p:nvPr>
            <p:ph idx="1"/>
          </p:nvPr>
        </p:nvSpPr>
        <p:spPr/>
        <p:txBody>
          <a:bodyPr/>
          <a:lstStyle/>
          <a:p>
            <a:r>
              <a:rPr lang="en-US" dirty="0"/>
              <a:t>Adult males=16.1±1.2 gm/dl</a:t>
            </a:r>
          </a:p>
          <a:p>
            <a:r>
              <a:rPr lang="en-US" dirty="0"/>
              <a:t>Premenopausal adult females= 14.4±1.4gm/dl</a:t>
            </a:r>
          </a:p>
          <a:p>
            <a:r>
              <a:rPr lang="en-US" dirty="0"/>
              <a:t>Post menopausal females= 15±1.1gm/dl</a:t>
            </a:r>
          </a:p>
          <a:p>
            <a:pPr marL="0" indent="0">
              <a:buNone/>
            </a:pPr>
            <a:endParaRPr lang="en-US" dirty="0"/>
          </a:p>
        </p:txBody>
      </p:sp>
      <p:sp>
        <p:nvSpPr>
          <p:cNvPr id="4" name="Slide Number Placeholder 3">
            <a:extLst>
              <a:ext uri="{FF2B5EF4-FFF2-40B4-BE49-F238E27FC236}">
                <a16:creationId xmlns:a16="http://schemas.microsoft.com/office/drawing/2014/main" id="{FEB28DE1-0E71-FD29-44B4-11ED2731BB39}"/>
              </a:ext>
            </a:extLst>
          </p:cNvPr>
          <p:cNvSpPr>
            <a:spLocks noGrp="1"/>
          </p:cNvSpPr>
          <p:nvPr>
            <p:ph type="sldNum" sz="quarter" idx="12"/>
          </p:nvPr>
        </p:nvSpPr>
        <p:spPr/>
        <p:txBody>
          <a:bodyPr/>
          <a:lstStyle/>
          <a:p>
            <a:fld id="{EB764CFA-74AD-4D98-941F-CC1588FB0170}" type="slidenum">
              <a:rPr lang="en-US" smtClean="0"/>
              <a:t>12</a:t>
            </a:fld>
            <a:endParaRPr lang="en-US"/>
          </a:p>
        </p:txBody>
      </p:sp>
    </p:spTree>
    <p:extLst>
      <p:ext uri="{BB962C8B-B14F-4D97-AF65-F5344CB8AC3E}">
        <p14:creationId xmlns:p14="http://schemas.microsoft.com/office/powerpoint/2010/main" val="1324540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9F86-550C-4E4F-2EC6-B8A083930CA5}"/>
              </a:ext>
            </a:extLst>
          </p:cNvPr>
          <p:cNvSpPr>
            <a:spLocks noGrp="1"/>
          </p:cNvSpPr>
          <p:nvPr>
            <p:ph type="title"/>
          </p:nvPr>
        </p:nvSpPr>
        <p:spPr/>
        <p:txBody>
          <a:bodyPr/>
          <a:lstStyle/>
          <a:p>
            <a:r>
              <a:rPr lang="en-US" b="1" dirty="0"/>
              <a:t>Factors associated with Hb Levels</a:t>
            </a:r>
          </a:p>
        </p:txBody>
      </p:sp>
      <p:sp>
        <p:nvSpPr>
          <p:cNvPr id="3" name="Content Placeholder 2">
            <a:extLst>
              <a:ext uri="{FF2B5EF4-FFF2-40B4-BE49-F238E27FC236}">
                <a16:creationId xmlns:a16="http://schemas.microsoft.com/office/drawing/2014/main" id="{6574453B-6842-E334-CB9A-C3BB348DC87E}"/>
              </a:ext>
            </a:extLst>
          </p:cNvPr>
          <p:cNvSpPr>
            <a:spLocks noGrp="1"/>
          </p:cNvSpPr>
          <p:nvPr>
            <p:ph idx="1"/>
          </p:nvPr>
        </p:nvSpPr>
        <p:spPr/>
        <p:txBody>
          <a:bodyPr/>
          <a:lstStyle/>
          <a:p>
            <a:r>
              <a:rPr lang="en-US" dirty="0"/>
              <a:t>Males: weight increases Hb (no ass. with age and height)</a:t>
            </a:r>
          </a:p>
          <a:p>
            <a:r>
              <a:rPr lang="en-US" dirty="0"/>
              <a:t>+1 SD weight from mean increases Hb by 0.1gm/dl</a:t>
            </a:r>
          </a:p>
          <a:p>
            <a:r>
              <a:rPr lang="en-US" dirty="0"/>
              <a:t>No variation of Hb with age, height, and weight in both pre/post menopausal women</a:t>
            </a:r>
          </a:p>
        </p:txBody>
      </p:sp>
      <p:sp>
        <p:nvSpPr>
          <p:cNvPr id="4" name="Slide Number Placeholder 3">
            <a:extLst>
              <a:ext uri="{FF2B5EF4-FFF2-40B4-BE49-F238E27FC236}">
                <a16:creationId xmlns:a16="http://schemas.microsoft.com/office/drawing/2014/main" id="{AA27352B-4129-9F23-9890-CF6A232F640D}"/>
              </a:ext>
            </a:extLst>
          </p:cNvPr>
          <p:cNvSpPr>
            <a:spLocks noGrp="1"/>
          </p:cNvSpPr>
          <p:nvPr>
            <p:ph type="sldNum" sz="quarter" idx="12"/>
          </p:nvPr>
        </p:nvSpPr>
        <p:spPr/>
        <p:txBody>
          <a:bodyPr/>
          <a:lstStyle/>
          <a:p>
            <a:fld id="{EB764CFA-74AD-4D98-941F-CC1588FB0170}" type="slidenum">
              <a:rPr lang="en-US" smtClean="0"/>
              <a:t>13</a:t>
            </a:fld>
            <a:endParaRPr lang="en-US"/>
          </a:p>
        </p:txBody>
      </p:sp>
    </p:spTree>
    <p:extLst>
      <p:ext uri="{BB962C8B-B14F-4D97-AF65-F5344CB8AC3E}">
        <p14:creationId xmlns:p14="http://schemas.microsoft.com/office/powerpoint/2010/main" val="3692449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3E29F-1FF5-058A-1F1B-38FC8081AF82}"/>
              </a:ext>
            </a:extLst>
          </p:cNvPr>
          <p:cNvSpPr>
            <a:spLocks noGrp="1"/>
          </p:cNvSpPr>
          <p:nvPr>
            <p:ph type="title"/>
          </p:nvPr>
        </p:nvSpPr>
        <p:spPr>
          <a:xfrm>
            <a:off x="1059872" y="2207780"/>
            <a:ext cx="10515600" cy="1325563"/>
          </a:xfrm>
        </p:spPr>
        <p:txBody>
          <a:bodyPr/>
          <a:lstStyle/>
          <a:p>
            <a:r>
              <a:rPr lang="en-US" b="1" dirty="0">
                <a:latin typeface="Calibri "/>
              </a:rPr>
              <a:t>Comparison of Upper Chumik Hemoglobin with Reference Population</a:t>
            </a:r>
          </a:p>
        </p:txBody>
      </p:sp>
      <p:sp>
        <p:nvSpPr>
          <p:cNvPr id="3" name="Slide Number Placeholder 2">
            <a:extLst>
              <a:ext uri="{FF2B5EF4-FFF2-40B4-BE49-F238E27FC236}">
                <a16:creationId xmlns:a16="http://schemas.microsoft.com/office/drawing/2014/main" id="{DE851DD3-0110-0DE6-FACF-EA8F583CA24B}"/>
              </a:ext>
            </a:extLst>
          </p:cNvPr>
          <p:cNvSpPr>
            <a:spLocks noGrp="1"/>
          </p:cNvSpPr>
          <p:nvPr>
            <p:ph type="sldNum" sz="quarter" idx="12"/>
          </p:nvPr>
        </p:nvSpPr>
        <p:spPr/>
        <p:txBody>
          <a:bodyPr/>
          <a:lstStyle/>
          <a:p>
            <a:fld id="{EB764CFA-74AD-4D98-941F-CC1588FB0170}" type="slidenum">
              <a:rPr lang="en-US" smtClean="0"/>
              <a:t>14</a:t>
            </a:fld>
            <a:endParaRPr lang="en-US"/>
          </a:p>
        </p:txBody>
      </p:sp>
    </p:spTree>
    <p:extLst>
      <p:ext uri="{BB962C8B-B14F-4D97-AF65-F5344CB8AC3E}">
        <p14:creationId xmlns:p14="http://schemas.microsoft.com/office/powerpoint/2010/main" val="410422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AD6E7F-A2F8-FFE6-A25B-59AAC4C36CF1}"/>
              </a:ext>
            </a:extLst>
          </p:cNvPr>
          <p:cNvPicPr>
            <a:picLocks noChangeAspect="1"/>
          </p:cNvPicPr>
          <p:nvPr/>
        </p:nvPicPr>
        <p:blipFill>
          <a:blip r:embed="rId2"/>
          <a:stretch>
            <a:fillRect/>
          </a:stretch>
        </p:blipFill>
        <p:spPr>
          <a:xfrm>
            <a:off x="3560618" y="6927"/>
            <a:ext cx="5070764" cy="6858000"/>
          </a:xfrm>
          <a:prstGeom prst="rect">
            <a:avLst/>
          </a:prstGeom>
        </p:spPr>
      </p:pic>
      <p:sp>
        <p:nvSpPr>
          <p:cNvPr id="4" name="Rectangle 3">
            <a:extLst>
              <a:ext uri="{FF2B5EF4-FFF2-40B4-BE49-F238E27FC236}">
                <a16:creationId xmlns:a16="http://schemas.microsoft.com/office/drawing/2014/main" id="{D4DF361D-0A73-B0C6-6738-EF1BA80D025D}"/>
              </a:ext>
            </a:extLst>
          </p:cNvPr>
          <p:cNvSpPr/>
          <p:nvPr/>
        </p:nvSpPr>
        <p:spPr>
          <a:xfrm>
            <a:off x="7384473" y="1011382"/>
            <a:ext cx="581890" cy="3325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96%</a:t>
            </a:r>
          </a:p>
        </p:txBody>
      </p:sp>
      <p:sp>
        <p:nvSpPr>
          <p:cNvPr id="5" name="Rectangle 4">
            <a:extLst>
              <a:ext uri="{FF2B5EF4-FFF2-40B4-BE49-F238E27FC236}">
                <a16:creationId xmlns:a16="http://schemas.microsoft.com/office/drawing/2014/main" id="{31208F86-9A26-B273-144C-48E505127B82}"/>
              </a:ext>
            </a:extLst>
          </p:cNvPr>
          <p:cNvSpPr/>
          <p:nvPr/>
        </p:nvSpPr>
        <p:spPr>
          <a:xfrm>
            <a:off x="7384473" y="3089564"/>
            <a:ext cx="637308" cy="3394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93%</a:t>
            </a:r>
          </a:p>
        </p:txBody>
      </p:sp>
      <p:sp>
        <p:nvSpPr>
          <p:cNvPr id="6" name="Rectangle 5">
            <a:extLst>
              <a:ext uri="{FF2B5EF4-FFF2-40B4-BE49-F238E27FC236}">
                <a16:creationId xmlns:a16="http://schemas.microsoft.com/office/drawing/2014/main" id="{72B59804-EC5E-4E4D-ED1F-A456CE89BDB1}"/>
              </a:ext>
            </a:extLst>
          </p:cNvPr>
          <p:cNvSpPr/>
          <p:nvPr/>
        </p:nvSpPr>
        <p:spPr>
          <a:xfrm>
            <a:off x="7703127" y="4544291"/>
            <a:ext cx="637310" cy="30479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88%</a:t>
            </a:r>
          </a:p>
        </p:txBody>
      </p:sp>
      <p:sp>
        <p:nvSpPr>
          <p:cNvPr id="2" name="Slide Number Placeholder 1">
            <a:extLst>
              <a:ext uri="{FF2B5EF4-FFF2-40B4-BE49-F238E27FC236}">
                <a16:creationId xmlns:a16="http://schemas.microsoft.com/office/drawing/2014/main" id="{8269E98B-3B21-7CA9-CF3A-3A9F8FD333B3}"/>
              </a:ext>
            </a:extLst>
          </p:cNvPr>
          <p:cNvSpPr>
            <a:spLocks noGrp="1"/>
          </p:cNvSpPr>
          <p:nvPr>
            <p:ph type="sldNum" sz="quarter" idx="12"/>
          </p:nvPr>
        </p:nvSpPr>
        <p:spPr/>
        <p:txBody>
          <a:bodyPr/>
          <a:lstStyle/>
          <a:p>
            <a:fld id="{EB764CFA-74AD-4D98-941F-CC1588FB0170}" type="slidenum">
              <a:rPr lang="en-US" smtClean="0"/>
              <a:t>15</a:t>
            </a:fld>
            <a:endParaRPr lang="en-US"/>
          </a:p>
        </p:txBody>
      </p:sp>
    </p:spTree>
    <p:extLst>
      <p:ext uri="{BB962C8B-B14F-4D97-AF65-F5344CB8AC3E}">
        <p14:creationId xmlns:p14="http://schemas.microsoft.com/office/powerpoint/2010/main" val="1485956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3D3CE5-73A8-4E53-2A8F-81D263C74841}"/>
              </a:ext>
            </a:extLst>
          </p:cNvPr>
          <p:cNvSpPr>
            <a:spLocks noGrp="1"/>
          </p:cNvSpPr>
          <p:nvPr>
            <p:ph idx="1"/>
          </p:nvPr>
        </p:nvSpPr>
        <p:spPr/>
        <p:txBody>
          <a:bodyPr/>
          <a:lstStyle/>
          <a:p>
            <a:r>
              <a:rPr lang="en-US" dirty="0"/>
              <a:t>Upper Chumik male and premenopausal female means are within 0.8gm SD of the sea level mean </a:t>
            </a:r>
          </a:p>
          <a:p>
            <a:r>
              <a:rPr lang="en-US" dirty="0"/>
              <a:t>Differences between the means at Chumik and sea level are statistically significant. (T-test: p&lt;0.05)</a:t>
            </a:r>
          </a:p>
        </p:txBody>
      </p:sp>
      <p:sp>
        <p:nvSpPr>
          <p:cNvPr id="2" name="Slide Number Placeholder 1">
            <a:extLst>
              <a:ext uri="{FF2B5EF4-FFF2-40B4-BE49-F238E27FC236}">
                <a16:creationId xmlns:a16="http://schemas.microsoft.com/office/drawing/2014/main" id="{1441DAA6-3307-51FC-CD8D-75B2E234FCE6}"/>
              </a:ext>
            </a:extLst>
          </p:cNvPr>
          <p:cNvSpPr>
            <a:spLocks noGrp="1"/>
          </p:cNvSpPr>
          <p:nvPr>
            <p:ph type="sldNum" sz="quarter" idx="12"/>
          </p:nvPr>
        </p:nvSpPr>
        <p:spPr/>
        <p:txBody>
          <a:bodyPr/>
          <a:lstStyle/>
          <a:p>
            <a:fld id="{EB764CFA-74AD-4D98-941F-CC1588FB0170}" type="slidenum">
              <a:rPr lang="en-US" smtClean="0"/>
              <a:t>16</a:t>
            </a:fld>
            <a:endParaRPr lang="en-US"/>
          </a:p>
        </p:txBody>
      </p:sp>
    </p:spTree>
    <p:extLst>
      <p:ext uri="{BB962C8B-B14F-4D97-AF65-F5344CB8AC3E}">
        <p14:creationId xmlns:p14="http://schemas.microsoft.com/office/powerpoint/2010/main" val="384281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3E6F1D-366E-3E36-0A94-D840BEF467FC}"/>
              </a:ext>
            </a:extLst>
          </p:cNvPr>
          <p:cNvSpPr>
            <a:spLocks noGrp="1"/>
          </p:cNvSpPr>
          <p:nvPr>
            <p:ph idx="1"/>
          </p:nvPr>
        </p:nvSpPr>
        <p:spPr/>
        <p:txBody>
          <a:bodyPr/>
          <a:lstStyle/>
          <a:p>
            <a:r>
              <a:rPr lang="en-US" dirty="0"/>
              <a:t>59 individuals tested for serum ferritin</a:t>
            </a:r>
          </a:p>
          <a:p>
            <a:r>
              <a:rPr lang="en-US" dirty="0"/>
              <a:t>Only 2 (3% had serum ferritin &lt;10ng/ml (clinically indicative of iron deficiency).</a:t>
            </a:r>
          </a:p>
          <a:p>
            <a:endParaRPr lang="en-US" dirty="0"/>
          </a:p>
        </p:txBody>
      </p:sp>
      <p:sp>
        <p:nvSpPr>
          <p:cNvPr id="2" name="Slide Number Placeholder 1">
            <a:extLst>
              <a:ext uri="{FF2B5EF4-FFF2-40B4-BE49-F238E27FC236}">
                <a16:creationId xmlns:a16="http://schemas.microsoft.com/office/drawing/2014/main" id="{E7D391BB-5A61-A88B-87F3-06397699BE3E}"/>
              </a:ext>
            </a:extLst>
          </p:cNvPr>
          <p:cNvSpPr>
            <a:spLocks noGrp="1"/>
          </p:cNvSpPr>
          <p:nvPr>
            <p:ph type="sldNum" sz="quarter" idx="12"/>
          </p:nvPr>
        </p:nvSpPr>
        <p:spPr/>
        <p:txBody>
          <a:bodyPr/>
          <a:lstStyle/>
          <a:p>
            <a:fld id="{EB764CFA-74AD-4D98-941F-CC1588FB0170}" type="slidenum">
              <a:rPr lang="en-US" smtClean="0"/>
              <a:t>17</a:t>
            </a:fld>
            <a:endParaRPr lang="en-US"/>
          </a:p>
        </p:txBody>
      </p:sp>
    </p:spTree>
    <p:extLst>
      <p:ext uri="{BB962C8B-B14F-4D97-AF65-F5344CB8AC3E}">
        <p14:creationId xmlns:p14="http://schemas.microsoft.com/office/powerpoint/2010/main" val="3573743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BC070-4FF8-8C2B-2B94-1282943FA5CF}"/>
              </a:ext>
            </a:extLst>
          </p:cNvPr>
          <p:cNvSpPr>
            <a:spLocks noGrp="1"/>
          </p:cNvSpPr>
          <p:nvPr>
            <p:ph type="title"/>
          </p:nvPr>
        </p:nvSpPr>
        <p:spPr>
          <a:xfrm>
            <a:off x="824345" y="337416"/>
            <a:ext cx="10515600" cy="1325563"/>
          </a:xfrm>
        </p:spPr>
        <p:txBody>
          <a:bodyPr/>
          <a:lstStyle/>
          <a:p>
            <a:r>
              <a:rPr lang="en-US" b="1" dirty="0"/>
              <a:t>Discussion</a:t>
            </a:r>
          </a:p>
        </p:txBody>
      </p:sp>
      <p:sp>
        <p:nvSpPr>
          <p:cNvPr id="3" name="Content Placeholder 2">
            <a:extLst>
              <a:ext uri="{FF2B5EF4-FFF2-40B4-BE49-F238E27FC236}">
                <a16:creationId xmlns:a16="http://schemas.microsoft.com/office/drawing/2014/main" id="{4D3D3A17-37F4-DC6E-ACE0-BF0DBE8CEA33}"/>
              </a:ext>
            </a:extLst>
          </p:cNvPr>
          <p:cNvSpPr>
            <a:spLocks noGrp="1"/>
          </p:cNvSpPr>
          <p:nvPr>
            <p:ph idx="1"/>
          </p:nvPr>
        </p:nvSpPr>
        <p:spPr>
          <a:xfrm>
            <a:off x="755070" y="1825625"/>
            <a:ext cx="10515600" cy="4351338"/>
          </a:xfrm>
        </p:spPr>
        <p:txBody>
          <a:bodyPr/>
          <a:lstStyle/>
          <a:p>
            <a:r>
              <a:rPr lang="en-US" dirty="0"/>
              <a:t>Hb findings are similar to sea level despite high altitude in upper Chumik (only 5-6% higher).</a:t>
            </a:r>
          </a:p>
          <a:p>
            <a:r>
              <a:rPr lang="en-US" dirty="0"/>
              <a:t>Not related to nutritional deficiency because the staple diet here contains grains such as wheat, buckwheat, millet, and lentils as well as dairy products such as milk, butter, and yoghurt. (rich in folate, and B12). </a:t>
            </a:r>
          </a:p>
          <a:p>
            <a:r>
              <a:rPr lang="en-US" dirty="0"/>
              <a:t>Only 3% had serum ferritin indicative of iron deficiency anemia</a:t>
            </a:r>
          </a:p>
          <a:p>
            <a:endParaRPr lang="en-US" dirty="0"/>
          </a:p>
          <a:p>
            <a:endParaRPr lang="en-US" dirty="0"/>
          </a:p>
        </p:txBody>
      </p:sp>
      <p:sp>
        <p:nvSpPr>
          <p:cNvPr id="4" name="Slide Number Placeholder 3">
            <a:extLst>
              <a:ext uri="{FF2B5EF4-FFF2-40B4-BE49-F238E27FC236}">
                <a16:creationId xmlns:a16="http://schemas.microsoft.com/office/drawing/2014/main" id="{9CBD69BF-7329-AF17-B3D8-41E50F9C572A}"/>
              </a:ext>
            </a:extLst>
          </p:cNvPr>
          <p:cNvSpPr>
            <a:spLocks noGrp="1"/>
          </p:cNvSpPr>
          <p:nvPr>
            <p:ph type="sldNum" sz="quarter" idx="12"/>
          </p:nvPr>
        </p:nvSpPr>
        <p:spPr/>
        <p:txBody>
          <a:bodyPr/>
          <a:lstStyle/>
          <a:p>
            <a:fld id="{EB764CFA-74AD-4D98-941F-CC1588FB0170}" type="slidenum">
              <a:rPr lang="en-US" smtClean="0"/>
              <a:t>18</a:t>
            </a:fld>
            <a:endParaRPr lang="en-US"/>
          </a:p>
        </p:txBody>
      </p:sp>
    </p:spTree>
    <p:extLst>
      <p:ext uri="{BB962C8B-B14F-4D97-AF65-F5344CB8AC3E}">
        <p14:creationId xmlns:p14="http://schemas.microsoft.com/office/powerpoint/2010/main" val="4011536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00F8-AA27-C741-4D10-DAA8C8F16462}"/>
              </a:ext>
            </a:extLst>
          </p:cNvPr>
          <p:cNvSpPr>
            <a:spLocks noGrp="1"/>
          </p:cNvSpPr>
          <p:nvPr>
            <p:ph type="title"/>
          </p:nvPr>
        </p:nvSpPr>
        <p:spPr>
          <a:xfrm>
            <a:off x="1378527" y="2443306"/>
            <a:ext cx="10515600" cy="1325563"/>
          </a:xfrm>
        </p:spPr>
        <p:txBody>
          <a:bodyPr/>
          <a:lstStyle/>
          <a:p>
            <a:r>
              <a:rPr lang="en-US" dirty="0">
                <a:latin typeface="+mn-lt"/>
              </a:rPr>
              <a:t>Comparison with Andean Highlander Population</a:t>
            </a:r>
          </a:p>
        </p:txBody>
      </p:sp>
      <p:sp>
        <p:nvSpPr>
          <p:cNvPr id="3" name="Slide Number Placeholder 2">
            <a:extLst>
              <a:ext uri="{FF2B5EF4-FFF2-40B4-BE49-F238E27FC236}">
                <a16:creationId xmlns:a16="http://schemas.microsoft.com/office/drawing/2014/main" id="{24CF382C-CFCA-9680-945B-0CEB7C6AC24D}"/>
              </a:ext>
            </a:extLst>
          </p:cNvPr>
          <p:cNvSpPr>
            <a:spLocks noGrp="1"/>
          </p:cNvSpPr>
          <p:nvPr>
            <p:ph type="sldNum" sz="quarter" idx="12"/>
          </p:nvPr>
        </p:nvSpPr>
        <p:spPr/>
        <p:txBody>
          <a:bodyPr/>
          <a:lstStyle/>
          <a:p>
            <a:fld id="{EB764CFA-74AD-4D98-941F-CC1588FB0170}" type="slidenum">
              <a:rPr lang="en-US" smtClean="0"/>
              <a:t>19</a:t>
            </a:fld>
            <a:endParaRPr lang="en-US"/>
          </a:p>
        </p:txBody>
      </p:sp>
    </p:spTree>
    <p:extLst>
      <p:ext uri="{BB962C8B-B14F-4D97-AF65-F5344CB8AC3E}">
        <p14:creationId xmlns:p14="http://schemas.microsoft.com/office/powerpoint/2010/main" val="268076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83209B5-3B64-2369-C561-CC0CA7385C07}"/>
              </a:ext>
            </a:extLst>
          </p:cNvPr>
          <p:cNvSpPr>
            <a:spLocks noGrp="1"/>
          </p:cNvSpPr>
          <p:nvPr>
            <p:ph type="title"/>
          </p:nvPr>
        </p:nvSpPr>
        <p:spPr>
          <a:xfrm>
            <a:off x="658090" y="2327564"/>
            <a:ext cx="10515600" cy="1325563"/>
          </a:xfrm>
        </p:spPr>
        <p:txBody>
          <a:bodyPr>
            <a:normAutofit fontScale="90000"/>
          </a:bodyPr>
          <a:lstStyle/>
          <a:p>
            <a:r>
              <a:rPr lang="en-US" dirty="0">
                <a:latin typeface="+mn-lt"/>
              </a:rPr>
              <a:t>Question to the audience:</a:t>
            </a:r>
            <a:br>
              <a:rPr lang="en-US" dirty="0">
                <a:latin typeface="+mn-lt"/>
              </a:rPr>
            </a:br>
            <a:r>
              <a:rPr lang="en-US" dirty="0">
                <a:latin typeface="+mn-lt"/>
              </a:rPr>
              <a:t>What happens to hemoglobin at high altitude?</a:t>
            </a:r>
          </a:p>
        </p:txBody>
      </p:sp>
      <p:sp>
        <p:nvSpPr>
          <p:cNvPr id="2" name="Slide Number Placeholder 1">
            <a:extLst>
              <a:ext uri="{FF2B5EF4-FFF2-40B4-BE49-F238E27FC236}">
                <a16:creationId xmlns:a16="http://schemas.microsoft.com/office/drawing/2014/main" id="{107DAA97-6564-A01A-EC84-64AA1A217AF3}"/>
              </a:ext>
            </a:extLst>
          </p:cNvPr>
          <p:cNvSpPr>
            <a:spLocks noGrp="1"/>
          </p:cNvSpPr>
          <p:nvPr>
            <p:ph type="sldNum" sz="quarter" idx="12"/>
          </p:nvPr>
        </p:nvSpPr>
        <p:spPr/>
        <p:txBody>
          <a:bodyPr/>
          <a:lstStyle/>
          <a:p>
            <a:fld id="{EB764CFA-74AD-4D98-941F-CC1588FB0170}" type="slidenum">
              <a:rPr lang="en-US" smtClean="0"/>
              <a:t>2</a:t>
            </a:fld>
            <a:endParaRPr lang="en-US"/>
          </a:p>
        </p:txBody>
      </p:sp>
    </p:spTree>
    <p:extLst>
      <p:ext uri="{BB962C8B-B14F-4D97-AF65-F5344CB8AC3E}">
        <p14:creationId xmlns:p14="http://schemas.microsoft.com/office/powerpoint/2010/main" val="3109067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6D5638-3E38-618F-60AD-C2FE79D76C91}"/>
              </a:ext>
            </a:extLst>
          </p:cNvPr>
          <p:cNvPicPr>
            <a:picLocks noChangeAspect="1"/>
          </p:cNvPicPr>
          <p:nvPr/>
        </p:nvPicPr>
        <p:blipFill>
          <a:blip r:embed="rId2"/>
          <a:stretch>
            <a:fillRect/>
          </a:stretch>
        </p:blipFill>
        <p:spPr>
          <a:xfrm>
            <a:off x="1967346" y="5635"/>
            <a:ext cx="8257308" cy="6846730"/>
          </a:xfrm>
          <a:prstGeom prst="rect">
            <a:avLst/>
          </a:prstGeom>
        </p:spPr>
      </p:pic>
      <p:sp>
        <p:nvSpPr>
          <p:cNvPr id="2" name="Slide Number Placeholder 1">
            <a:extLst>
              <a:ext uri="{FF2B5EF4-FFF2-40B4-BE49-F238E27FC236}">
                <a16:creationId xmlns:a16="http://schemas.microsoft.com/office/drawing/2014/main" id="{2A2243ED-30AA-94D6-2430-6C7D5371F8C5}"/>
              </a:ext>
            </a:extLst>
          </p:cNvPr>
          <p:cNvSpPr>
            <a:spLocks noGrp="1"/>
          </p:cNvSpPr>
          <p:nvPr>
            <p:ph type="sldNum" sz="quarter" idx="12"/>
          </p:nvPr>
        </p:nvSpPr>
        <p:spPr/>
        <p:txBody>
          <a:bodyPr/>
          <a:lstStyle/>
          <a:p>
            <a:fld id="{EB764CFA-74AD-4D98-941F-CC1588FB0170}" type="slidenum">
              <a:rPr lang="en-US" smtClean="0"/>
              <a:t>20</a:t>
            </a:fld>
            <a:endParaRPr lang="en-US"/>
          </a:p>
        </p:txBody>
      </p:sp>
    </p:spTree>
    <p:extLst>
      <p:ext uri="{BB962C8B-B14F-4D97-AF65-F5344CB8AC3E}">
        <p14:creationId xmlns:p14="http://schemas.microsoft.com/office/powerpoint/2010/main" val="3809409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A4F7-39B8-63F8-75B4-90DCB1D7903C}"/>
              </a:ext>
            </a:extLst>
          </p:cNvPr>
          <p:cNvSpPr>
            <a:spLocks noGrp="1"/>
          </p:cNvSpPr>
          <p:nvPr>
            <p:ph type="title"/>
          </p:nvPr>
        </p:nvSpPr>
        <p:spPr/>
        <p:txBody>
          <a:bodyPr/>
          <a:lstStyle/>
          <a:p>
            <a:r>
              <a:rPr lang="en-US" b="1" dirty="0"/>
              <a:t>Reasons for Hb differences in Himalayas and Andes</a:t>
            </a:r>
          </a:p>
        </p:txBody>
      </p:sp>
      <p:sp>
        <p:nvSpPr>
          <p:cNvPr id="3" name="Content Placeholder 2">
            <a:extLst>
              <a:ext uri="{FF2B5EF4-FFF2-40B4-BE49-F238E27FC236}">
                <a16:creationId xmlns:a16="http://schemas.microsoft.com/office/drawing/2014/main" id="{428AE39E-DAD7-A2E1-8683-C39949B4A52B}"/>
              </a:ext>
            </a:extLst>
          </p:cNvPr>
          <p:cNvSpPr>
            <a:spLocks noGrp="1"/>
          </p:cNvSpPr>
          <p:nvPr>
            <p:ph idx="1"/>
          </p:nvPr>
        </p:nvSpPr>
        <p:spPr/>
        <p:txBody>
          <a:bodyPr>
            <a:normAutofit fontScale="92500"/>
          </a:bodyPr>
          <a:lstStyle/>
          <a:p>
            <a:r>
              <a:rPr lang="en-US" dirty="0"/>
              <a:t>Hb estimates done at lower altitudes in the Himalayas (3400m on average) compared to 3600m in the Andes.</a:t>
            </a:r>
          </a:p>
          <a:p>
            <a:r>
              <a:rPr lang="en-US" dirty="0"/>
              <a:t>Malnutrition causing anemia in Himalayan population.</a:t>
            </a:r>
          </a:p>
          <a:p>
            <a:r>
              <a:rPr lang="en-US" dirty="0"/>
              <a:t>Andean samples were from mining, and urban communities compared to rural and agricultural samples in Himalayas. Thus resulting in pulmonary disease and polycythemia in Andean population.</a:t>
            </a:r>
          </a:p>
          <a:p>
            <a:r>
              <a:rPr lang="en-US" dirty="0"/>
              <a:t>Chronic mountain sickness more prevalent in the Andes</a:t>
            </a:r>
          </a:p>
          <a:p>
            <a:r>
              <a:rPr lang="en-US" dirty="0"/>
              <a:t>Genetic makeup (European and American migrants living in the Andes)</a:t>
            </a:r>
          </a:p>
          <a:p>
            <a:r>
              <a:rPr lang="en-US" dirty="0"/>
              <a:t>Alternate adaptation </a:t>
            </a:r>
          </a:p>
        </p:txBody>
      </p:sp>
      <p:sp>
        <p:nvSpPr>
          <p:cNvPr id="4" name="Slide Number Placeholder 3">
            <a:extLst>
              <a:ext uri="{FF2B5EF4-FFF2-40B4-BE49-F238E27FC236}">
                <a16:creationId xmlns:a16="http://schemas.microsoft.com/office/drawing/2014/main" id="{23DB63F9-1C95-B570-114C-0CFC5E334994}"/>
              </a:ext>
            </a:extLst>
          </p:cNvPr>
          <p:cNvSpPr>
            <a:spLocks noGrp="1"/>
          </p:cNvSpPr>
          <p:nvPr>
            <p:ph type="sldNum" sz="quarter" idx="12"/>
          </p:nvPr>
        </p:nvSpPr>
        <p:spPr/>
        <p:txBody>
          <a:bodyPr/>
          <a:lstStyle/>
          <a:p>
            <a:fld id="{EB764CFA-74AD-4D98-941F-CC1588FB0170}" type="slidenum">
              <a:rPr lang="en-US" smtClean="0"/>
              <a:t>21</a:t>
            </a:fld>
            <a:endParaRPr lang="en-US"/>
          </a:p>
        </p:txBody>
      </p:sp>
    </p:spTree>
    <p:extLst>
      <p:ext uri="{BB962C8B-B14F-4D97-AF65-F5344CB8AC3E}">
        <p14:creationId xmlns:p14="http://schemas.microsoft.com/office/powerpoint/2010/main" val="1619000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81E9F-6549-10D9-D023-167B3D3E509C}"/>
              </a:ext>
            </a:extLst>
          </p:cNvPr>
          <p:cNvSpPr>
            <a:spLocks noGrp="1"/>
          </p:cNvSpPr>
          <p:nvPr>
            <p:ph type="title"/>
          </p:nvPr>
        </p:nvSpPr>
        <p:spPr/>
        <p:txBody>
          <a:bodyPr/>
          <a:lstStyle/>
          <a:p>
            <a:r>
              <a:rPr lang="en-US" b="1" dirty="0"/>
              <a:t>Conclusions</a:t>
            </a:r>
          </a:p>
        </p:txBody>
      </p:sp>
      <p:sp>
        <p:nvSpPr>
          <p:cNvPr id="3" name="Content Placeholder 2">
            <a:extLst>
              <a:ext uri="{FF2B5EF4-FFF2-40B4-BE49-F238E27FC236}">
                <a16:creationId xmlns:a16="http://schemas.microsoft.com/office/drawing/2014/main" id="{A2B50A12-AB08-B475-5ACB-056CAFCE57DE}"/>
              </a:ext>
            </a:extLst>
          </p:cNvPr>
          <p:cNvSpPr>
            <a:spLocks noGrp="1"/>
          </p:cNvSpPr>
          <p:nvPr>
            <p:ph idx="1"/>
          </p:nvPr>
        </p:nvSpPr>
        <p:spPr/>
        <p:txBody>
          <a:bodyPr/>
          <a:lstStyle/>
          <a:p>
            <a:r>
              <a:rPr lang="en-US" dirty="0"/>
              <a:t>Healthy population may live at high altitude without significant increase in Hb concentration.</a:t>
            </a:r>
          </a:p>
          <a:p>
            <a:r>
              <a:rPr lang="en-US" dirty="0">
                <a:highlight>
                  <a:srgbClr val="FFFF00"/>
                </a:highlight>
              </a:rPr>
              <a:t>Himalayan and Andean highlander population differ in terms of hematological response to high altitude.</a:t>
            </a:r>
          </a:p>
          <a:p>
            <a:r>
              <a:rPr lang="en-US" dirty="0"/>
              <a:t>Comparative studies of oxygen transport, and hypoxic stress at high altitudes are required to explore the underlying mechanisms for these differences.</a:t>
            </a:r>
          </a:p>
        </p:txBody>
      </p:sp>
      <p:sp>
        <p:nvSpPr>
          <p:cNvPr id="4" name="Slide Number Placeholder 3">
            <a:extLst>
              <a:ext uri="{FF2B5EF4-FFF2-40B4-BE49-F238E27FC236}">
                <a16:creationId xmlns:a16="http://schemas.microsoft.com/office/drawing/2014/main" id="{2459B409-68E1-A197-ADC4-44B7570C34B8}"/>
              </a:ext>
            </a:extLst>
          </p:cNvPr>
          <p:cNvSpPr>
            <a:spLocks noGrp="1"/>
          </p:cNvSpPr>
          <p:nvPr>
            <p:ph type="sldNum" sz="quarter" idx="12"/>
          </p:nvPr>
        </p:nvSpPr>
        <p:spPr/>
        <p:txBody>
          <a:bodyPr/>
          <a:lstStyle/>
          <a:p>
            <a:fld id="{EB764CFA-74AD-4D98-941F-CC1588FB0170}" type="slidenum">
              <a:rPr lang="en-US" smtClean="0"/>
              <a:t>22</a:t>
            </a:fld>
            <a:endParaRPr lang="en-US"/>
          </a:p>
        </p:txBody>
      </p:sp>
    </p:spTree>
    <p:extLst>
      <p:ext uri="{BB962C8B-B14F-4D97-AF65-F5344CB8AC3E}">
        <p14:creationId xmlns:p14="http://schemas.microsoft.com/office/powerpoint/2010/main" val="2615916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3EE49-CB3C-DCBB-0C3C-E0B2B1A2590E}"/>
              </a:ext>
            </a:extLst>
          </p:cNvPr>
          <p:cNvSpPr>
            <a:spLocks noGrp="1"/>
          </p:cNvSpPr>
          <p:nvPr>
            <p:ph type="title"/>
          </p:nvPr>
        </p:nvSpPr>
        <p:spPr>
          <a:xfrm>
            <a:off x="3616038" y="2554143"/>
            <a:ext cx="4682836" cy="1325563"/>
          </a:xfrm>
        </p:spPr>
        <p:txBody>
          <a:bodyPr/>
          <a:lstStyle/>
          <a:p>
            <a:r>
              <a:rPr lang="en-US" b="1" dirty="0">
                <a:latin typeface="Times New Roman" panose="02020603050405020304" pitchFamily="18" charset="0"/>
                <a:cs typeface="Times New Roman" panose="02020603050405020304" pitchFamily="18" charset="0"/>
              </a:rPr>
              <a:t>Critical Appraisal</a:t>
            </a:r>
          </a:p>
        </p:txBody>
      </p:sp>
      <p:sp>
        <p:nvSpPr>
          <p:cNvPr id="4" name="Slide Number Placeholder 3">
            <a:extLst>
              <a:ext uri="{FF2B5EF4-FFF2-40B4-BE49-F238E27FC236}">
                <a16:creationId xmlns:a16="http://schemas.microsoft.com/office/drawing/2014/main" id="{4C942048-0E9B-83B6-7762-ECC49AC45E81}"/>
              </a:ext>
            </a:extLst>
          </p:cNvPr>
          <p:cNvSpPr>
            <a:spLocks noGrp="1"/>
          </p:cNvSpPr>
          <p:nvPr>
            <p:ph type="sldNum" sz="quarter" idx="12"/>
          </p:nvPr>
        </p:nvSpPr>
        <p:spPr/>
        <p:txBody>
          <a:bodyPr/>
          <a:lstStyle/>
          <a:p>
            <a:fld id="{EB764CFA-74AD-4D98-941F-CC1588FB0170}" type="slidenum">
              <a:rPr lang="en-US" smtClean="0"/>
              <a:t>23</a:t>
            </a:fld>
            <a:endParaRPr lang="en-US"/>
          </a:p>
        </p:txBody>
      </p:sp>
    </p:spTree>
    <p:extLst>
      <p:ext uri="{BB962C8B-B14F-4D97-AF65-F5344CB8AC3E}">
        <p14:creationId xmlns:p14="http://schemas.microsoft.com/office/powerpoint/2010/main" val="121289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D4886-1849-29CC-FE47-47DF88C66CA6}"/>
              </a:ext>
            </a:extLst>
          </p:cNvPr>
          <p:cNvSpPr>
            <a:spLocks noGrp="1"/>
          </p:cNvSpPr>
          <p:nvPr>
            <p:ph type="title"/>
          </p:nvPr>
        </p:nvSpPr>
        <p:spPr/>
        <p:txBody>
          <a:bodyPr/>
          <a:lstStyle/>
          <a:p>
            <a:r>
              <a:rPr lang="en-US" b="1" dirty="0"/>
              <a:t>A. Title</a:t>
            </a:r>
          </a:p>
        </p:txBody>
      </p:sp>
      <p:sp>
        <p:nvSpPr>
          <p:cNvPr id="3" name="Content Placeholder 2">
            <a:extLst>
              <a:ext uri="{FF2B5EF4-FFF2-40B4-BE49-F238E27FC236}">
                <a16:creationId xmlns:a16="http://schemas.microsoft.com/office/drawing/2014/main" id="{543F62D4-EEF5-AEBA-E304-5FF50ADAF061}"/>
              </a:ext>
            </a:extLst>
          </p:cNvPr>
          <p:cNvSpPr>
            <a:spLocks noGrp="1"/>
          </p:cNvSpPr>
          <p:nvPr>
            <p:ph idx="1"/>
          </p:nvPr>
        </p:nvSpPr>
        <p:spPr>
          <a:xfrm>
            <a:off x="838200" y="1357745"/>
            <a:ext cx="10515600" cy="914400"/>
          </a:xfrm>
        </p:spPr>
        <p:txBody>
          <a:bodyPr/>
          <a:lstStyle/>
          <a:p>
            <a:pPr marL="0" indent="0">
              <a:buNone/>
            </a:pPr>
            <a:r>
              <a:rPr lang="en-US" dirty="0"/>
              <a:t>Interesting but study design, study site are not clearly defined.</a:t>
            </a:r>
          </a:p>
        </p:txBody>
      </p:sp>
      <p:pic>
        <p:nvPicPr>
          <p:cNvPr id="5" name="Picture 4">
            <a:extLst>
              <a:ext uri="{FF2B5EF4-FFF2-40B4-BE49-F238E27FC236}">
                <a16:creationId xmlns:a16="http://schemas.microsoft.com/office/drawing/2014/main" id="{FE770C3B-0149-92F1-8B68-C4C0622200D2}"/>
              </a:ext>
            </a:extLst>
          </p:cNvPr>
          <p:cNvPicPr>
            <a:picLocks noChangeAspect="1"/>
          </p:cNvPicPr>
          <p:nvPr/>
        </p:nvPicPr>
        <p:blipFill>
          <a:blip r:embed="rId2"/>
          <a:stretch>
            <a:fillRect/>
          </a:stretch>
        </p:blipFill>
        <p:spPr>
          <a:xfrm>
            <a:off x="408160" y="2182090"/>
            <a:ext cx="11375680" cy="2905124"/>
          </a:xfrm>
          <a:prstGeom prst="rect">
            <a:avLst/>
          </a:prstGeom>
        </p:spPr>
      </p:pic>
      <p:sp>
        <p:nvSpPr>
          <p:cNvPr id="6" name="Slide Number Placeholder 5">
            <a:extLst>
              <a:ext uri="{FF2B5EF4-FFF2-40B4-BE49-F238E27FC236}">
                <a16:creationId xmlns:a16="http://schemas.microsoft.com/office/drawing/2014/main" id="{A8336493-C64D-37A6-D213-379B2F5196D3}"/>
              </a:ext>
            </a:extLst>
          </p:cNvPr>
          <p:cNvSpPr>
            <a:spLocks noGrp="1"/>
          </p:cNvSpPr>
          <p:nvPr>
            <p:ph type="sldNum" sz="quarter" idx="12"/>
          </p:nvPr>
        </p:nvSpPr>
        <p:spPr/>
        <p:txBody>
          <a:bodyPr/>
          <a:lstStyle/>
          <a:p>
            <a:fld id="{EB764CFA-74AD-4D98-941F-CC1588FB0170}" type="slidenum">
              <a:rPr lang="en-US" smtClean="0"/>
              <a:t>24</a:t>
            </a:fld>
            <a:endParaRPr lang="en-US"/>
          </a:p>
        </p:txBody>
      </p:sp>
    </p:spTree>
    <p:extLst>
      <p:ext uri="{BB962C8B-B14F-4D97-AF65-F5344CB8AC3E}">
        <p14:creationId xmlns:p14="http://schemas.microsoft.com/office/powerpoint/2010/main" val="3993907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28DDC-E8A9-8FBE-BB77-BC36758B4DAA}"/>
              </a:ext>
            </a:extLst>
          </p:cNvPr>
          <p:cNvSpPr>
            <a:spLocks noGrp="1"/>
          </p:cNvSpPr>
          <p:nvPr>
            <p:ph type="title"/>
          </p:nvPr>
        </p:nvSpPr>
        <p:spPr/>
        <p:txBody>
          <a:bodyPr/>
          <a:lstStyle/>
          <a:p>
            <a:r>
              <a:rPr lang="en-US" dirty="0"/>
              <a:t>B</a:t>
            </a:r>
            <a:r>
              <a:rPr lang="en-US" b="1" dirty="0"/>
              <a:t>. Abstract</a:t>
            </a:r>
          </a:p>
        </p:txBody>
      </p:sp>
      <p:sp>
        <p:nvSpPr>
          <p:cNvPr id="3" name="Content Placeholder 2">
            <a:extLst>
              <a:ext uri="{FF2B5EF4-FFF2-40B4-BE49-F238E27FC236}">
                <a16:creationId xmlns:a16="http://schemas.microsoft.com/office/drawing/2014/main" id="{7C616251-A7C9-8EDE-7CFF-94A2D53C934B}"/>
              </a:ext>
            </a:extLst>
          </p:cNvPr>
          <p:cNvSpPr>
            <a:spLocks noGrp="1"/>
          </p:cNvSpPr>
          <p:nvPr>
            <p:ph idx="1"/>
          </p:nvPr>
        </p:nvSpPr>
        <p:spPr>
          <a:xfrm>
            <a:off x="838200" y="1292456"/>
            <a:ext cx="10515600" cy="1325563"/>
          </a:xfrm>
        </p:spPr>
        <p:txBody>
          <a:bodyPr>
            <a:normAutofit lnSpcReduction="10000"/>
          </a:bodyPr>
          <a:lstStyle/>
          <a:p>
            <a:r>
              <a:rPr lang="en-US" dirty="0"/>
              <a:t>Well written</a:t>
            </a:r>
          </a:p>
          <a:p>
            <a:r>
              <a:rPr lang="en-US" dirty="0"/>
              <a:t>But unstructured into background, methods, results, and conclusions which journal guidelines suggest to adhere on.</a:t>
            </a:r>
          </a:p>
        </p:txBody>
      </p:sp>
      <p:pic>
        <p:nvPicPr>
          <p:cNvPr id="5" name="Picture 4">
            <a:extLst>
              <a:ext uri="{FF2B5EF4-FFF2-40B4-BE49-F238E27FC236}">
                <a16:creationId xmlns:a16="http://schemas.microsoft.com/office/drawing/2014/main" id="{7A2523B6-78B2-6EE7-20FC-4EA7B506EED1}"/>
              </a:ext>
            </a:extLst>
          </p:cNvPr>
          <p:cNvPicPr>
            <a:picLocks noChangeAspect="1"/>
          </p:cNvPicPr>
          <p:nvPr/>
        </p:nvPicPr>
        <p:blipFill>
          <a:blip r:embed="rId2"/>
          <a:stretch>
            <a:fillRect/>
          </a:stretch>
        </p:blipFill>
        <p:spPr>
          <a:xfrm>
            <a:off x="2396836" y="2618019"/>
            <a:ext cx="7398328" cy="4028324"/>
          </a:xfrm>
          <a:prstGeom prst="rect">
            <a:avLst/>
          </a:prstGeom>
        </p:spPr>
      </p:pic>
      <p:sp>
        <p:nvSpPr>
          <p:cNvPr id="6" name="Slide Number Placeholder 5">
            <a:extLst>
              <a:ext uri="{FF2B5EF4-FFF2-40B4-BE49-F238E27FC236}">
                <a16:creationId xmlns:a16="http://schemas.microsoft.com/office/drawing/2014/main" id="{B88A8B46-A587-6120-C68C-58E8348C67CD}"/>
              </a:ext>
            </a:extLst>
          </p:cNvPr>
          <p:cNvSpPr>
            <a:spLocks noGrp="1"/>
          </p:cNvSpPr>
          <p:nvPr>
            <p:ph type="sldNum" sz="quarter" idx="12"/>
          </p:nvPr>
        </p:nvSpPr>
        <p:spPr/>
        <p:txBody>
          <a:bodyPr/>
          <a:lstStyle/>
          <a:p>
            <a:fld id="{EB764CFA-74AD-4D98-941F-CC1588FB0170}" type="slidenum">
              <a:rPr lang="en-US" smtClean="0"/>
              <a:t>25</a:t>
            </a:fld>
            <a:endParaRPr lang="en-US"/>
          </a:p>
        </p:txBody>
      </p:sp>
    </p:spTree>
    <p:extLst>
      <p:ext uri="{BB962C8B-B14F-4D97-AF65-F5344CB8AC3E}">
        <p14:creationId xmlns:p14="http://schemas.microsoft.com/office/powerpoint/2010/main" val="3126045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5E30F-FF12-7489-7397-DC3FB3BED98B}"/>
              </a:ext>
            </a:extLst>
          </p:cNvPr>
          <p:cNvSpPr>
            <a:spLocks noGrp="1"/>
          </p:cNvSpPr>
          <p:nvPr>
            <p:ph type="title"/>
          </p:nvPr>
        </p:nvSpPr>
        <p:spPr/>
        <p:txBody>
          <a:bodyPr/>
          <a:lstStyle/>
          <a:p>
            <a:r>
              <a:rPr lang="en-US" b="1" dirty="0"/>
              <a:t>C. Introduction</a:t>
            </a:r>
          </a:p>
        </p:txBody>
      </p:sp>
      <p:sp>
        <p:nvSpPr>
          <p:cNvPr id="3" name="Content Placeholder 2">
            <a:extLst>
              <a:ext uri="{FF2B5EF4-FFF2-40B4-BE49-F238E27FC236}">
                <a16:creationId xmlns:a16="http://schemas.microsoft.com/office/drawing/2014/main" id="{28CF6A24-27E6-4FE6-BE79-AB47766BD876}"/>
              </a:ext>
            </a:extLst>
          </p:cNvPr>
          <p:cNvSpPr>
            <a:spLocks noGrp="1"/>
          </p:cNvSpPr>
          <p:nvPr>
            <p:ph idx="1"/>
          </p:nvPr>
        </p:nvSpPr>
        <p:spPr/>
        <p:txBody>
          <a:bodyPr/>
          <a:lstStyle/>
          <a:p>
            <a:r>
              <a:rPr lang="en-US" dirty="0"/>
              <a:t>Well written</a:t>
            </a:r>
          </a:p>
          <a:p>
            <a:r>
              <a:rPr lang="en-US" dirty="0"/>
              <a:t>Dives into existing literature</a:t>
            </a:r>
          </a:p>
          <a:p>
            <a:r>
              <a:rPr lang="en-US" dirty="0"/>
              <a:t>Objectives well defined</a:t>
            </a:r>
          </a:p>
          <a:p>
            <a:pPr marL="0" indent="0">
              <a:buNone/>
            </a:pPr>
            <a:endParaRPr lang="en-US" dirty="0"/>
          </a:p>
          <a:p>
            <a:pPr marL="0" indent="0">
              <a:buNone/>
            </a:pPr>
            <a:r>
              <a:rPr lang="en-US" dirty="0"/>
              <a:t>But all piled up in a single paragraph.</a:t>
            </a:r>
          </a:p>
        </p:txBody>
      </p:sp>
      <p:sp>
        <p:nvSpPr>
          <p:cNvPr id="4" name="Slide Number Placeholder 3">
            <a:extLst>
              <a:ext uri="{FF2B5EF4-FFF2-40B4-BE49-F238E27FC236}">
                <a16:creationId xmlns:a16="http://schemas.microsoft.com/office/drawing/2014/main" id="{7DEB9634-AECA-BE7C-2A13-85B294541178}"/>
              </a:ext>
            </a:extLst>
          </p:cNvPr>
          <p:cNvSpPr>
            <a:spLocks noGrp="1"/>
          </p:cNvSpPr>
          <p:nvPr>
            <p:ph type="sldNum" sz="quarter" idx="12"/>
          </p:nvPr>
        </p:nvSpPr>
        <p:spPr/>
        <p:txBody>
          <a:bodyPr/>
          <a:lstStyle/>
          <a:p>
            <a:fld id="{EB764CFA-74AD-4D98-941F-CC1588FB0170}" type="slidenum">
              <a:rPr lang="en-US" smtClean="0"/>
              <a:t>26</a:t>
            </a:fld>
            <a:endParaRPr lang="en-US"/>
          </a:p>
        </p:txBody>
      </p:sp>
    </p:spTree>
    <p:extLst>
      <p:ext uri="{BB962C8B-B14F-4D97-AF65-F5344CB8AC3E}">
        <p14:creationId xmlns:p14="http://schemas.microsoft.com/office/powerpoint/2010/main" val="3587731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BDE37-2112-ACDB-0AEF-E55D28E623D0}"/>
              </a:ext>
            </a:extLst>
          </p:cNvPr>
          <p:cNvSpPr>
            <a:spLocks noGrp="1"/>
          </p:cNvSpPr>
          <p:nvPr>
            <p:ph type="title"/>
          </p:nvPr>
        </p:nvSpPr>
        <p:spPr/>
        <p:txBody>
          <a:bodyPr/>
          <a:lstStyle/>
          <a:p>
            <a:r>
              <a:rPr lang="en-US" b="1" dirty="0"/>
              <a:t>D. Materials and Methods</a:t>
            </a:r>
          </a:p>
        </p:txBody>
      </p:sp>
      <p:sp>
        <p:nvSpPr>
          <p:cNvPr id="3" name="Content Placeholder 2">
            <a:extLst>
              <a:ext uri="{FF2B5EF4-FFF2-40B4-BE49-F238E27FC236}">
                <a16:creationId xmlns:a16="http://schemas.microsoft.com/office/drawing/2014/main" id="{4593D4C5-12DE-1D60-0AD4-807382E0B7A5}"/>
              </a:ext>
            </a:extLst>
          </p:cNvPr>
          <p:cNvSpPr>
            <a:spLocks noGrp="1"/>
          </p:cNvSpPr>
          <p:nvPr>
            <p:ph idx="1"/>
          </p:nvPr>
        </p:nvSpPr>
        <p:spPr/>
        <p:txBody>
          <a:bodyPr/>
          <a:lstStyle/>
          <a:p>
            <a:r>
              <a:rPr lang="en-US" dirty="0"/>
              <a:t>Study design: Not defined</a:t>
            </a:r>
          </a:p>
          <a:p>
            <a:r>
              <a:rPr lang="en-US" dirty="0"/>
              <a:t>Ethical considerations: Not mentioned</a:t>
            </a:r>
          </a:p>
          <a:p>
            <a:r>
              <a:rPr lang="en-US" dirty="0"/>
              <a:t>Sample size: Not calculated using standard statistical methods</a:t>
            </a:r>
          </a:p>
          <a:p>
            <a:r>
              <a:rPr lang="en-US" dirty="0"/>
              <a:t>Study population: Defined clearly </a:t>
            </a:r>
          </a:p>
          <a:p>
            <a:r>
              <a:rPr lang="en-US" dirty="0"/>
              <a:t>Sampling technique: Not discussed</a:t>
            </a:r>
          </a:p>
          <a:p>
            <a:r>
              <a:rPr lang="en-US" dirty="0"/>
              <a:t>Data collection tools and techniques: Well defined</a:t>
            </a:r>
          </a:p>
          <a:p>
            <a:r>
              <a:rPr lang="en-US" dirty="0"/>
              <a:t>Data management: Not discussed</a:t>
            </a:r>
          </a:p>
          <a:p>
            <a:r>
              <a:rPr lang="en-US" dirty="0"/>
              <a:t>Data analysis: Well discussed</a:t>
            </a:r>
          </a:p>
        </p:txBody>
      </p:sp>
      <p:sp>
        <p:nvSpPr>
          <p:cNvPr id="4" name="Slide Number Placeholder 3">
            <a:extLst>
              <a:ext uri="{FF2B5EF4-FFF2-40B4-BE49-F238E27FC236}">
                <a16:creationId xmlns:a16="http://schemas.microsoft.com/office/drawing/2014/main" id="{46433715-AF1F-F62D-273F-D68D1736F2BC}"/>
              </a:ext>
            </a:extLst>
          </p:cNvPr>
          <p:cNvSpPr>
            <a:spLocks noGrp="1"/>
          </p:cNvSpPr>
          <p:nvPr>
            <p:ph type="sldNum" sz="quarter" idx="12"/>
          </p:nvPr>
        </p:nvSpPr>
        <p:spPr/>
        <p:txBody>
          <a:bodyPr/>
          <a:lstStyle/>
          <a:p>
            <a:fld id="{EB764CFA-74AD-4D98-941F-CC1588FB0170}" type="slidenum">
              <a:rPr lang="en-US" smtClean="0"/>
              <a:t>27</a:t>
            </a:fld>
            <a:endParaRPr lang="en-US"/>
          </a:p>
        </p:txBody>
      </p:sp>
    </p:spTree>
    <p:extLst>
      <p:ext uri="{BB962C8B-B14F-4D97-AF65-F5344CB8AC3E}">
        <p14:creationId xmlns:p14="http://schemas.microsoft.com/office/powerpoint/2010/main" val="1248054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4BD8-B0E3-6FBE-EBDD-49DA315D580B}"/>
              </a:ext>
            </a:extLst>
          </p:cNvPr>
          <p:cNvSpPr>
            <a:spLocks noGrp="1"/>
          </p:cNvSpPr>
          <p:nvPr>
            <p:ph type="title"/>
          </p:nvPr>
        </p:nvSpPr>
        <p:spPr/>
        <p:txBody>
          <a:bodyPr/>
          <a:lstStyle/>
          <a:p>
            <a:r>
              <a:rPr lang="en-US" b="1" dirty="0"/>
              <a:t>E. Results</a:t>
            </a:r>
          </a:p>
        </p:txBody>
      </p:sp>
      <p:sp>
        <p:nvSpPr>
          <p:cNvPr id="3" name="Content Placeholder 2">
            <a:extLst>
              <a:ext uri="{FF2B5EF4-FFF2-40B4-BE49-F238E27FC236}">
                <a16:creationId xmlns:a16="http://schemas.microsoft.com/office/drawing/2014/main" id="{89BA6F86-82C8-8902-0169-ADFAC303F9E3}"/>
              </a:ext>
            </a:extLst>
          </p:cNvPr>
          <p:cNvSpPr>
            <a:spLocks noGrp="1"/>
          </p:cNvSpPr>
          <p:nvPr>
            <p:ph idx="1"/>
          </p:nvPr>
        </p:nvSpPr>
        <p:spPr/>
        <p:txBody>
          <a:bodyPr/>
          <a:lstStyle/>
          <a:p>
            <a:r>
              <a:rPr lang="en-US" dirty="0"/>
              <a:t>Socio-demographic parameters: Not elaborated</a:t>
            </a:r>
          </a:p>
          <a:p>
            <a:r>
              <a:rPr lang="en-US" dirty="0"/>
              <a:t>Main result (as per the objectives): Well written</a:t>
            </a:r>
          </a:p>
          <a:p>
            <a:r>
              <a:rPr lang="en-US" b="0" i="0" dirty="0">
                <a:effectLst/>
              </a:rPr>
              <a:t>Data presented in tables, charts, graphs, and other figures: Yes</a:t>
            </a:r>
          </a:p>
          <a:p>
            <a:r>
              <a:rPr lang="en-US" dirty="0"/>
              <a:t>Secondary findings, subgroup analysis: Partial</a:t>
            </a:r>
          </a:p>
          <a:p>
            <a:r>
              <a:rPr lang="en-US" dirty="0"/>
              <a:t>A section of discussion is added in the last part of result section (i.e. have given a hypothesis).</a:t>
            </a:r>
          </a:p>
        </p:txBody>
      </p:sp>
      <p:sp>
        <p:nvSpPr>
          <p:cNvPr id="4" name="Slide Number Placeholder 3">
            <a:extLst>
              <a:ext uri="{FF2B5EF4-FFF2-40B4-BE49-F238E27FC236}">
                <a16:creationId xmlns:a16="http://schemas.microsoft.com/office/drawing/2014/main" id="{FFE9C223-1697-4D66-F2AD-3A17D77BC9B1}"/>
              </a:ext>
            </a:extLst>
          </p:cNvPr>
          <p:cNvSpPr>
            <a:spLocks noGrp="1"/>
          </p:cNvSpPr>
          <p:nvPr>
            <p:ph type="sldNum" sz="quarter" idx="12"/>
          </p:nvPr>
        </p:nvSpPr>
        <p:spPr/>
        <p:txBody>
          <a:bodyPr/>
          <a:lstStyle/>
          <a:p>
            <a:fld id="{EB764CFA-74AD-4D98-941F-CC1588FB0170}" type="slidenum">
              <a:rPr lang="en-US" smtClean="0"/>
              <a:t>28</a:t>
            </a:fld>
            <a:endParaRPr lang="en-US"/>
          </a:p>
        </p:txBody>
      </p:sp>
    </p:spTree>
    <p:extLst>
      <p:ext uri="{BB962C8B-B14F-4D97-AF65-F5344CB8AC3E}">
        <p14:creationId xmlns:p14="http://schemas.microsoft.com/office/powerpoint/2010/main" val="1887486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26B5C-AC43-9277-3EC6-0A50938132C3}"/>
              </a:ext>
            </a:extLst>
          </p:cNvPr>
          <p:cNvSpPr>
            <a:spLocks noGrp="1"/>
          </p:cNvSpPr>
          <p:nvPr>
            <p:ph type="title"/>
          </p:nvPr>
        </p:nvSpPr>
        <p:spPr/>
        <p:txBody>
          <a:bodyPr/>
          <a:lstStyle/>
          <a:p>
            <a:r>
              <a:rPr lang="en-US" b="1" dirty="0"/>
              <a:t>F. Discussion and Conclusion</a:t>
            </a:r>
          </a:p>
        </p:txBody>
      </p:sp>
      <p:sp>
        <p:nvSpPr>
          <p:cNvPr id="3" name="Content Placeholder 2">
            <a:extLst>
              <a:ext uri="{FF2B5EF4-FFF2-40B4-BE49-F238E27FC236}">
                <a16:creationId xmlns:a16="http://schemas.microsoft.com/office/drawing/2014/main" id="{06EEAA20-703D-C7F3-1894-644E57D93708}"/>
              </a:ext>
            </a:extLst>
          </p:cNvPr>
          <p:cNvSpPr>
            <a:spLocks noGrp="1"/>
          </p:cNvSpPr>
          <p:nvPr>
            <p:ph idx="1"/>
          </p:nvPr>
        </p:nvSpPr>
        <p:spPr/>
        <p:txBody>
          <a:bodyPr/>
          <a:lstStyle/>
          <a:p>
            <a:pPr algn="l">
              <a:buFont typeface="Arial" panose="020B0604020202020204" pitchFamily="34" charset="0"/>
              <a:buChar char="•"/>
            </a:pPr>
            <a:r>
              <a:rPr lang="en-US" b="0" i="0" dirty="0">
                <a:solidFill>
                  <a:srgbClr val="202124"/>
                </a:solidFill>
                <a:effectLst/>
                <a:latin typeface="arial" panose="020B0604020202020204" pitchFamily="34" charset="0"/>
              </a:rPr>
              <a:t>Summarize the key findings in clear and concise language: Done</a:t>
            </a:r>
          </a:p>
          <a:p>
            <a:pPr algn="l">
              <a:buFont typeface="Arial" panose="020B0604020202020204" pitchFamily="34" charset="0"/>
              <a:buChar char="•"/>
            </a:pPr>
            <a:r>
              <a:rPr lang="en-US" b="0" i="0" dirty="0">
                <a:solidFill>
                  <a:srgbClr val="202124"/>
                </a:solidFill>
                <a:effectLst/>
                <a:latin typeface="arial" panose="020B0604020202020204" pitchFamily="34" charset="0"/>
              </a:rPr>
              <a:t>Interpretation of the results: Done</a:t>
            </a:r>
          </a:p>
          <a:p>
            <a:pPr algn="l">
              <a:buFont typeface="Arial" panose="020B0604020202020204" pitchFamily="34" charset="0"/>
              <a:buChar char="•"/>
            </a:pPr>
            <a:r>
              <a:rPr lang="en-US" b="0" i="0" dirty="0">
                <a:solidFill>
                  <a:srgbClr val="202124"/>
                </a:solidFill>
                <a:effectLst/>
                <a:latin typeface="arial" panose="020B0604020202020204" pitchFamily="34" charset="0"/>
              </a:rPr>
              <a:t>Compariso</a:t>
            </a:r>
            <a:r>
              <a:rPr lang="en-US" dirty="0">
                <a:solidFill>
                  <a:srgbClr val="202124"/>
                </a:solidFill>
                <a:latin typeface="arial" panose="020B0604020202020204" pitchFamily="34" charset="0"/>
              </a:rPr>
              <a:t>n of </a:t>
            </a:r>
            <a:r>
              <a:rPr lang="en-US" b="0" i="0" dirty="0">
                <a:solidFill>
                  <a:srgbClr val="202124"/>
                </a:solidFill>
                <a:effectLst/>
                <a:latin typeface="arial" panose="020B0604020202020204" pitchFamily="34" charset="0"/>
              </a:rPr>
              <a:t>study within the context of previous studies: Done</a:t>
            </a:r>
          </a:p>
          <a:p>
            <a:pPr algn="l">
              <a:buFont typeface="Arial" panose="020B0604020202020204" pitchFamily="34" charset="0"/>
              <a:buChar char="•"/>
            </a:pPr>
            <a:r>
              <a:rPr lang="en-US" b="0" i="0" dirty="0">
                <a:solidFill>
                  <a:srgbClr val="202124"/>
                </a:solidFill>
                <a:effectLst/>
                <a:latin typeface="arial" panose="020B0604020202020204" pitchFamily="34" charset="0"/>
              </a:rPr>
              <a:t>Discuss potential future research: Yes</a:t>
            </a:r>
          </a:p>
          <a:p>
            <a:pPr algn="l">
              <a:buFont typeface="Arial" panose="020B0604020202020204" pitchFamily="34" charset="0"/>
              <a:buChar char="•"/>
            </a:pPr>
            <a:r>
              <a:rPr lang="en-US" b="0" i="0" dirty="0">
                <a:solidFill>
                  <a:srgbClr val="202124"/>
                </a:solidFill>
                <a:effectLst/>
                <a:latin typeface="arial" panose="020B0604020202020204" pitchFamily="34" charset="0"/>
              </a:rPr>
              <a:t>Provide the reader with a “take-away” statement to end the manuscript: Yes</a:t>
            </a:r>
          </a:p>
          <a:p>
            <a:pPr algn="l">
              <a:buFont typeface="Arial" panose="020B0604020202020204" pitchFamily="34" charset="0"/>
              <a:buChar char="•"/>
            </a:pPr>
            <a:r>
              <a:rPr lang="en-US" dirty="0">
                <a:solidFill>
                  <a:srgbClr val="202124"/>
                </a:solidFill>
                <a:latin typeface="arial" panose="020B0604020202020204" pitchFamily="34" charset="0"/>
              </a:rPr>
              <a:t>Limitations: Not mentioned</a:t>
            </a:r>
            <a:endParaRPr lang="en-US" b="0" i="0" dirty="0">
              <a:solidFill>
                <a:srgbClr val="202124"/>
              </a:solidFill>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17F81390-8A66-6D60-32A8-8025697407EE}"/>
              </a:ext>
            </a:extLst>
          </p:cNvPr>
          <p:cNvSpPr>
            <a:spLocks noGrp="1"/>
          </p:cNvSpPr>
          <p:nvPr>
            <p:ph type="sldNum" sz="quarter" idx="12"/>
          </p:nvPr>
        </p:nvSpPr>
        <p:spPr/>
        <p:txBody>
          <a:bodyPr/>
          <a:lstStyle/>
          <a:p>
            <a:fld id="{EB764CFA-74AD-4D98-941F-CC1588FB0170}" type="slidenum">
              <a:rPr lang="en-US" smtClean="0"/>
              <a:t>29</a:t>
            </a:fld>
            <a:endParaRPr lang="en-US"/>
          </a:p>
        </p:txBody>
      </p:sp>
    </p:spTree>
    <p:extLst>
      <p:ext uri="{BB962C8B-B14F-4D97-AF65-F5344CB8AC3E}">
        <p14:creationId xmlns:p14="http://schemas.microsoft.com/office/powerpoint/2010/main" val="1525822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E3C91-A9B2-F772-2B98-3C8B3D830AB6}"/>
              </a:ext>
            </a:extLst>
          </p:cNvPr>
          <p:cNvSpPr>
            <a:spLocks noGrp="1"/>
          </p:cNvSpPr>
          <p:nvPr>
            <p:ph type="title"/>
          </p:nvPr>
        </p:nvSpPr>
        <p:spPr>
          <a:xfrm>
            <a:off x="484909" y="365125"/>
            <a:ext cx="10868891" cy="1325563"/>
          </a:xfrm>
        </p:spPr>
        <p:txBody>
          <a:bodyPr/>
          <a:lstStyle/>
          <a:p>
            <a:r>
              <a:rPr lang="en-US" b="1" dirty="0"/>
              <a:t>Cause of Elevated Hemoglobin in High Altitude</a:t>
            </a:r>
          </a:p>
        </p:txBody>
      </p:sp>
      <p:sp>
        <p:nvSpPr>
          <p:cNvPr id="3" name="Content Placeholder 2">
            <a:extLst>
              <a:ext uri="{FF2B5EF4-FFF2-40B4-BE49-F238E27FC236}">
                <a16:creationId xmlns:a16="http://schemas.microsoft.com/office/drawing/2014/main" id="{7B952710-8B0E-619D-C296-FC69C9FE578A}"/>
              </a:ext>
            </a:extLst>
          </p:cNvPr>
          <p:cNvSpPr>
            <a:spLocks noGrp="1"/>
          </p:cNvSpPr>
          <p:nvPr>
            <p:ph idx="1"/>
          </p:nvPr>
        </p:nvSpPr>
        <p:spPr/>
        <p:txBody>
          <a:bodyPr/>
          <a:lstStyle/>
          <a:p>
            <a:r>
              <a:rPr lang="en-US" dirty="0"/>
              <a:t>Primarily an adaptive response</a:t>
            </a:r>
          </a:p>
          <a:p>
            <a:r>
              <a:rPr lang="en-US" dirty="0"/>
              <a:t>Higher altitude </a:t>
            </a:r>
            <a:r>
              <a:rPr lang="en-US" b="1" dirty="0">
                <a:solidFill>
                  <a:srgbClr val="FF0000"/>
                </a:solidFill>
              </a:rPr>
              <a:t>»»</a:t>
            </a:r>
            <a:r>
              <a:rPr lang="en-US" dirty="0"/>
              <a:t> low partial pressure of oxygen </a:t>
            </a:r>
            <a:r>
              <a:rPr lang="en-US" b="1" dirty="0">
                <a:solidFill>
                  <a:srgbClr val="FF0000"/>
                </a:solidFill>
              </a:rPr>
              <a:t>»»</a:t>
            </a:r>
            <a:r>
              <a:rPr lang="en-US" dirty="0"/>
              <a:t> arterial hypoxia due to reduced ability of RBCs to extract oxygen </a:t>
            </a:r>
            <a:r>
              <a:rPr lang="en-US" b="1" dirty="0">
                <a:solidFill>
                  <a:srgbClr val="FF0000"/>
                </a:solidFill>
              </a:rPr>
              <a:t>»»</a:t>
            </a:r>
            <a:r>
              <a:rPr lang="en-US" dirty="0"/>
              <a:t> increase in hypoxia induced erythropoiesis </a:t>
            </a:r>
            <a:r>
              <a:rPr lang="en-US" b="1" dirty="0">
                <a:solidFill>
                  <a:srgbClr val="FF0000"/>
                </a:solidFill>
              </a:rPr>
              <a:t>»»</a:t>
            </a:r>
            <a:r>
              <a:rPr lang="en-US" dirty="0"/>
              <a:t> elevated hemoglobin</a:t>
            </a:r>
          </a:p>
        </p:txBody>
      </p:sp>
      <p:sp>
        <p:nvSpPr>
          <p:cNvPr id="4" name="Slide Number Placeholder 3">
            <a:extLst>
              <a:ext uri="{FF2B5EF4-FFF2-40B4-BE49-F238E27FC236}">
                <a16:creationId xmlns:a16="http://schemas.microsoft.com/office/drawing/2014/main" id="{7A6DFE68-D7A9-B4C9-D9D5-701D4BDEA795}"/>
              </a:ext>
            </a:extLst>
          </p:cNvPr>
          <p:cNvSpPr>
            <a:spLocks noGrp="1"/>
          </p:cNvSpPr>
          <p:nvPr>
            <p:ph type="sldNum" sz="quarter" idx="12"/>
          </p:nvPr>
        </p:nvSpPr>
        <p:spPr/>
        <p:txBody>
          <a:bodyPr/>
          <a:lstStyle/>
          <a:p>
            <a:fld id="{EB764CFA-74AD-4D98-941F-CC1588FB0170}" type="slidenum">
              <a:rPr lang="en-US" smtClean="0"/>
              <a:t>3</a:t>
            </a:fld>
            <a:endParaRPr lang="en-US"/>
          </a:p>
        </p:txBody>
      </p:sp>
    </p:spTree>
    <p:extLst>
      <p:ext uri="{BB962C8B-B14F-4D97-AF65-F5344CB8AC3E}">
        <p14:creationId xmlns:p14="http://schemas.microsoft.com/office/powerpoint/2010/main" val="707182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E1009-D6E0-B4DF-BB1C-8114F53E7A66}"/>
              </a:ext>
            </a:extLst>
          </p:cNvPr>
          <p:cNvSpPr>
            <a:spLocks noGrp="1"/>
          </p:cNvSpPr>
          <p:nvPr>
            <p:ph type="title"/>
          </p:nvPr>
        </p:nvSpPr>
        <p:spPr>
          <a:xfrm>
            <a:off x="838200" y="681037"/>
            <a:ext cx="10515600" cy="1325563"/>
          </a:xfrm>
        </p:spPr>
        <p:txBody>
          <a:bodyPr/>
          <a:lstStyle/>
          <a:p>
            <a:r>
              <a:rPr lang="en-US" b="1" dirty="0"/>
              <a:t>G. Limitations</a:t>
            </a:r>
          </a:p>
        </p:txBody>
      </p:sp>
      <p:sp>
        <p:nvSpPr>
          <p:cNvPr id="3" name="Content Placeholder 2">
            <a:extLst>
              <a:ext uri="{FF2B5EF4-FFF2-40B4-BE49-F238E27FC236}">
                <a16:creationId xmlns:a16="http://schemas.microsoft.com/office/drawing/2014/main" id="{0330EF80-993C-04DA-7DB0-DA1FE37E6697}"/>
              </a:ext>
            </a:extLst>
          </p:cNvPr>
          <p:cNvSpPr>
            <a:spLocks noGrp="1"/>
          </p:cNvSpPr>
          <p:nvPr>
            <p:ph idx="1"/>
          </p:nvPr>
        </p:nvSpPr>
        <p:spPr/>
        <p:txBody>
          <a:bodyPr>
            <a:normAutofit lnSpcReduction="10000"/>
          </a:bodyPr>
          <a:lstStyle/>
          <a:p>
            <a:r>
              <a:rPr lang="en-US" dirty="0"/>
              <a:t>Exact causes of low hemoglobin could not be pin pointed. Rather the study has given multiple hypotheses for the hemoglobin differences.</a:t>
            </a:r>
          </a:p>
          <a:p>
            <a:r>
              <a:rPr lang="en-US" dirty="0"/>
              <a:t>Serum ferritin measurements done for random cases without definite inclusion criteria.</a:t>
            </a:r>
          </a:p>
          <a:p>
            <a:r>
              <a:rPr lang="en-US" dirty="0"/>
              <a:t>Study has excluded the respiratory and cardiovascular diseases by history and examination which may have physician biasness, and population reluctance to tell symptoms, which is especially prevalent in a Himalayan country like Nepal.</a:t>
            </a:r>
          </a:p>
          <a:p>
            <a:r>
              <a:rPr lang="en-US" dirty="0"/>
              <a:t>Smoking habits of the sample was not taken into consideration.</a:t>
            </a:r>
          </a:p>
          <a:p>
            <a:r>
              <a:rPr lang="en-US" dirty="0"/>
              <a:t>Parasitic infestations were not ruled out.</a:t>
            </a:r>
          </a:p>
        </p:txBody>
      </p:sp>
      <p:sp>
        <p:nvSpPr>
          <p:cNvPr id="4" name="Slide Number Placeholder 3">
            <a:extLst>
              <a:ext uri="{FF2B5EF4-FFF2-40B4-BE49-F238E27FC236}">
                <a16:creationId xmlns:a16="http://schemas.microsoft.com/office/drawing/2014/main" id="{02FD9632-040D-69B2-33DB-ED26D04CA874}"/>
              </a:ext>
            </a:extLst>
          </p:cNvPr>
          <p:cNvSpPr>
            <a:spLocks noGrp="1"/>
          </p:cNvSpPr>
          <p:nvPr>
            <p:ph type="sldNum" sz="quarter" idx="12"/>
          </p:nvPr>
        </p:nvSpPr>
        <p:spPr/>
        <p:txBody>
          <a:bodyPr/>
          <a:lstStyle/>
          <a:p>
            <a:fld id="{EB764CFA-74AD-4D98-941F-CC1588FB0170}" type="slidenum">
              <a:rPr lang="en-US" smtClean="0"/>
              <a:t>30</a:t>
            </a:fld>
            <a:endParaRPr lang="en-US"/>
          </a:p>
        </p:txBody>
      </p:sp>
    </p:spTree>
    <p:extLst>
      <p:ext uri="{BB962C8B-B14F-4D97-AF65-F5344CB8AC3E}">
        <p14:creationId xmlns:p14="http://schemas.microsoft.com/office/powerpoint/2010/main" val="1454700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EAFBA-1063-6766-CC08-B8F0051FC29A}"/>
              </a:ext>
            </a:extLst>
          </p:cNvPr>
          <p:cNvSpPr>
            <a:spLocks noGrp="1"/>
          </p:cNvSpPr>
          <p:nvPr>
            <p:ph type="title"/>
          </p:nvPr>
        </p:nvSpPr>
        <p:spPr/>
        <p:txBody>
          <a:bodyPr/>
          <a:lstStyle/>
          <a:p>
            <a:r>
              <a:rPr lang="en-US" b="1" dirty="0"/>
              <a:t>Take Home Messages</a:t>
            </a:r>
          </a:p>
        </p:txBody>
      </p:sp>
      <p:sp>
        <p:nvSpPr>
          <p:cNvPr id="3" name="Content Placeholder 2">
            <a:extLst>
              <a:ext uri="{FF2B5EF4-FFF2-40B4-BE49-F238E27FC236}">
                <a16:creationId xmlns:a16="http://schemas.microsoft.com/office/drawing/2014/main" id="{82E52848-70D6-2C87-7843-F1B1A11A9A93}"/>
              </a:ext>
            </a:extLst>
          </p:cNvPr>
          <p:cNvSpPr>
            <a:spLocks noGrp="1"/>
          </p:cNvSpPr>
          <p:nvPr>
            <p:ph idx="1"/>
          </p:nvPr>
        </p:nvSpPr>
        <p:spPr/>
        <p:txBody>
          <a:bodyPr>
            <a:normAutofit fontScale="92500" lnSpcReduction="20000"/>
          </a:bodyPr>
          <a:lstStyle/>
          <a:p>
            <a:r>
              <a:rPr lang="en-US" dirty="0"/>
              <a:t>Despite being almost 40 years old study it still has relevance at present scenario.</a:t>
            </a:r>
          </a:p>
          <a:p>
            <a:r>
              <a:rPr lang="en-US" dirty="0"/>
              <a:t>This study confirms that healthy population may live at high altitude without significant increase in hemoglobin concentration.</a:t>
            </a:r>
          </a:p>
          <a:p>
            <a:r>
              <a:rPr lang="en-US" dirty="0">
                <a:highlight>
                  <a:srgbClr val="FFFF00"/>
                </a:highlight>
              </a:rPr>
              <a:t>Himalayan and Andean highlander population differ in terms of hematological response to high altitude and the </a:t>
            </a:r>
            <a:r>
              <a:rPr lang="en-US" dirty="0"/>
              <a:t>Himalayan high altitude population can be considered to have certain degree of mal-adaptation.</a:t>
            </a:r>
          </a:p>
          <a:p>
            <a:r>
              <a:rPr lang="en-US" dirty="0"/>
              <a:t> Comparative studies of oxygen transport, and hypoxic stress at high altitudes are required to explore the underlying mechanisms for these differences.</a:t>
            </a:r>
          </a:p>
          <a:p>
            <a:r>
              <a:rPr lang="en-US" dirty="0"/>
              <a:t>Research gap of chronic mountain sickness in the Himalayas needs to be explored.</a:t>
            </a:r>
          </a:p>
        </p:txBody>
      </p:sp>
      <p:sp>
        <p:nvSpPr>
          <p:cNvPr id="4" name="Slide Number Placeholder 3">
            <a:extLst>
              <a:ext uri="{FF2B5EF4-FFF2-40B4-BE49-F238E27FC236}">
                <a16:creationId xmlns:a16="http://schemas.microsoft.com/office/drawing/2014/main" id="{E9B9A20A-FC06-9233-5255-AA11D1634629}"/>
              </a:ext>
            </a:extLst>
          </p:cNvPr>
          <p:cNvSpPr>
            <a:spLocks noGrp="1"/>
          </p:cNvSpPr>
          <p:nvPr>
            <p:ph type="sldNum" sz="quarter" idx="12"/>
          </p:nvPr>
        </p:nvSpPr>
        <p:spPr/>
        <p:txBody>
          <a:bodyPr/>
          <a:lstStyle/>
          <a:p>
            <a:fld id="{EB764CFA-74AD-4D98-941F-CC1588FB0170}" type="slidenum">
              <a:rPr lang="en-US" smtClean="0"/>
              <a:t>31</a:t>
            </a:fld>
            <a:endParaRPr lang="en-US"/>
          </a:p>
        </p:txBody>
      </p:sp>
    </p:spTree>
    <p:extLst>
      <p:ext uri="{BB962C8B-B14F-4D97-AF65-F5344CB8AC3E}">
        <p14:creationId xmlns:p14="http://schemas.microsoft.com/office/powerpoint/2010/main" val="2506230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25279-D0F7-DA3A-1B8E-B0A74D70506D}"/>
              </a:ext>
            </a:extLst>
          </p:cNvPr>
          <p:cNvSpPr>
            <a:spLocks noGrp="1"/>
          </p:cNvSpPr>
          <p:nvPr>
            <p:ph type="title"/>
          </p:nvPr>
        </p:nvSpPr>
        <p:spPr>
          <a:xfrm>
            <a:off x="3304929" y="2766218"/>
            <a:ext cx="4537364" cy="1325563"/>
          </a:xfrm>
        </p:spPr>
        <p:txBody>
          <a:bodyPr/>
          <a:lstStyle/>
          <a:p>
            <a:pPr algn="ctr"/>
            <a:r>
              <a:rPr lang="en-US" b="1" dirty="0">
                <a:latin typeface="Times New Roman" panose="02020603050405020304" pitchFamily="18" charset="0"/>
                <a:cs typeface="Times New Roman" panose="02020603050405020304" pitchFamily="18" charset="0"/>
              </a:rPr>
              <a:t>Any Queries??</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Suggestions??</a:t>
            </a:r>
          </a:p>
        </p:txBody>
      </p:sp>
      <p:sp>
        <p:nvSpPr>
          <p:cNvPr id="3" name="Slide Number Placeholder 2">
            <a:extLst>
              <a:ext uri="{FF2B5EF4-FFF2-40B4-BE49-F238E27FC236}">
                <a16:creationId xmlns:a16="http://schemas.microsoft.com/office/drawing/2014/main" id="{238B5D88-90F4-F7C2-9FA7-6975DDD5BEF7}"/>
              </a:ext>
            </a:extLst>
          </p:cNvPr>
          <p:cNvSpPr>
            <a:spLocks noGrp="1"/>
          </p:cNvSpPr>
          <p:nvPr>
            <p:ph type="sldNum" sz="quarter" idx="12"/>
          </p:nvPr>
        </p:nvSpPr>
        <p:spPr/>
        <p:txBody>
          <a:bodyPr/>
          <a:lstStyle/>
          <a:p>
            <a:fld id="{EB764CFA-74AD-4D98-941F-CC1588FB0170}" type="slidenum">
              <a:rPr lang="en-US" smtClean="0"/>
              <a:t>32</a:t>
            </a:fld>
            <a:endParaRPr lang="en-US"/>
          </a:p>
        </p:txBody>
      </p:sp>
    </p:spTree>
    <p:extLst>
      <p:ext uri="{BB962C8B-B14F-4D97-AF65-F5344CB8AC3E}">
        <p14:creationId xmlns:p14="http://schemas.microsoft.com/office/powerpoint/2010/main" val="4224854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B82E0-82D9-F462-5A19-B5EFC7BD3028}"/>
              </a:ext>
            </a:extLst>
          </p:cNvPr>
          <p:cNvSpPr>
            <a:spLocks noGrp="1"/>
          </p:cNvSpPr>
          <p:nvPr>
            <p:ph type="title"/>
          </p:nvPr>
        </p:nvSpPr>
        <p:spPr>
          <a:xfrm>
            <a:off x="4274127" y="2766218"/>
            <a:ext cx="2902527" cy="1325563"/>
          </a:xfrm>
        </p:spPr>
        <p:txBody>
          <a:bodyPr/>
          <a:lstStyle/>
          <a:p>
            <a:r>
              <a:rPr lang="en-US" b="1" dirty="0">
                <a:latin typeface="Times New Roman" panose="02020603050405020304" pitchFamily="18" charset="0"/>
                <a:cs typeface="Times New Roman" panose="02020603050405020304" pitchFamily="18" charset="0"/>
              </a:rPr>
              <a:t>Thank You</a:t>
            </a:r>
          </a:p>
        </p:txBody>
      </p:sp>
      <p:sp>
        <p:nvSpPr>
          <p:cNvPr id="3" name="Slide Number Placeholder 2">
            <a:extLst>
              <a:ext uri="{FF2B5EF4-FFF2-40B4-BE49-F238E27FC236}">
                <a16:creationId xmlns:a16="http://schemas.microsoft.com/office/drawing/2014/main" id="{69D17F73-F94E-B9A4-ADBF-7AF018D88461}"/>
              </a:ext>
            </a:extLst>
          </p:cNvPr>
          <p:cNvSpPr>
            <a:spLocks noGrp="1"/>
          </p:cNvSpPr>
          <p:nvPr>
            <p:ph type="sldNum" sz="quarter" idx="12"/>
          </p:nvPr>
        </p:nvSpPr>
        <p:spPr/>
        <p:txBody>
          <a:bodyPr/>
          <a:lstStyle/>
          <a:p>
            <a:fld id="{EB764CFA-74AD-4D98-941F-CC1588FB0170}" type="slidenum">
              <a:rPr lang="en-US" smtClean="0"/>
              <a:t>33</a:t>
            </a:fld>
            <a:endParaRPr lang="en-US"/>
          </a:p>
        </p:txBody>
      </p:sp>
    </p:spTree>
    <p:extLst>
      <p:ext uri="{BB962C8B-B14F-4D97-AF65-F5344CB8AC3E}">
        <p14:creationId xmlns:p14="http://schemas.microsoft.com/office/powerpoint/2010/main" val="773688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140DB-F851-70C1-DE24-9AD73DC2914C}"/>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ABD6BFD6-4F92-E705-BC5C-6059D8CDF747}"/>
              </a:ext>
            </a:extLst>
          </p:cNvPr>
          <p:cNvSpPr>
            <a:spLocks noGrp="1"/>
          </p:cNvSpPr>
          <p:nvPr>
            <p:ph idx="1"/>
          </p:nvPr>
        </p:nvSpPr>
        <p:spPr>
          <a:xfrm>
            <a:off x="838200" y="1825624"/>
            <a:ext cx="10515600" cy="4422775"/>
          </a:xfrm>
        </p:spPr>
        <p:txBody>
          <a:bodyPr/>
          <a:lstStyle/>
          <a:p>
            <a:r>
              <a:rPr lang="en-US" dirty="0"/>
              <a:t>Two highlands: Himalayan and Andean</a:t>
            </a:r>
          </a:p>
          <a:p>
            <a:r>
              <a:rPr lang="en-US" dirty="0"/>
              <a:t>Andean highlanders have high concentration of Hb than sea level</a:t>
            </a:r>
          </a:p>
          <a:p>
            <a:r>
              <a:rPr lang="en-US" dirty="0"/>
              <a:t>Himalayan and Tibetan highlanders have 1-2gm/dl Hb lower than the Andeans</a:t>
            </a:r>
          </a:p>
          <a:p>
            <a:r>
              <a:rPr lang="en-US" dirty="0"/>
              <a:t>Few studies have reported similar findings as well.</a:t>
            </a:r>
          </a:p>
          <a:p>
            <a:r>
              <a:rPr lang="en-US" dirty="0"/>
              <a:t>However multiple methodological shortcomings such as low sample size, no indication of age, sex, sample size.</a:t>
            </a:r>
          </a:p>
          <a:p>
            <a:r>
              <a:rPr lang="en-US" dirty="0"/>
              <a:t>Thus, making the relevance of this study.</a:t>
            </a:r>
          </a:p>
          <a:p>
            <a:endParaRPr lang="en-US" dirty="0"/>
          </a:p>
        </p:txBody>
      </p:sp>
      <p:sp>
        <p:nvSpPr>
          <p:cNvPr id="4" name="Slide Number Placeholder 3">
            <a:extLst>
              <a:ext uri="{FF2B5EF4-FFF2-40B4-BE49-F238E27FC236}">
                <a16:creationId xmlns:a16="http://schemas.microsoft.com/office/drawing/2014/main" id="{4019D42F-E1C9-D7E0-17DC-AC54EC387573}"/>
              </a:ext>
            </a:extLst>
          </p:cNvPr>
          <p:cNvSpPr>
            <a:spLocks noGrp="1"/>
          </p:cNvSpPr>
          <p:nvPr>
            <p:ph type="sldNum" sz="quarter" idx="12"/>
          </p:nvPr>
        </p:nvSpPr>
        <p:spPr/>
        <p:txBody>
          <a:bodyPr/>
          <a:lstStyle/>
          <a:p>
            <a:fld id="{EB764CFA-74AD-4D98-941F-CC1588FB0170}" type="slidenum">
              <a:rPr lang="en-US" smtClean="0"/>
              <a:t>4</a:t>
            </a:fld>
            <a:endParaRPr lang="en-US"/>
          </a:p>
        </p:txBody>
      </p:sp>
    </p:spTree>
    <p:extLst>
      <p:ext uri="{BB962C8B-B14F-4D97-AF65-F5344CB8AC3E}">
        <p14:creationId xmlns:p14="http://schemas.microsoft.com/office/powerpoint/2010/main" val="95354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5FC43-C0AC-6AD7-1372-495995A8330C}"/>
              </a:ext>
            </a:extLst>
          </p:cNvPr>
          <p:cNvSpPr>
            <a:spLocks noGrp="1"/>
          </p:cNvSpPr>
          <p:nvPr>
            <p:ph type="title"/>
          </p:nvPr>
        </p:nvSpPr>
        <p:spPr/>
        <p:txBody>
          <a:bodyPr/>
          <a:lstStyle/>
          <a:p>
            <a:r>
              <a:rPr lang="en-US" b="1" dirty="0"/>
              <a:t>Objectives</a:t>
            </a:r>
          </a:p>
        </p:txBody>
      </p:sp>
      <p:sp>
        <p:nvSpPr>
          <p:cNvPr id="3" name="Content Placeholder 2">
            <a:extLst>
              <a:ext uri="{FF2B5EF4-FFF2-40B4-BE49-F238E27FC236}">
                <a16:creationId xmlns:a16="http://schemas.microsoft.com/office/drawing/2014/main" id="{80356D15-F092-7855-559A-8CCDCC960183}"/>
              </a:ext>
            </a:extLst>
          </p:cNvPr>
          <p:cNvSpPr>
            <a:spLocks noGrp="1"/>
          </p:cNvSpPr>
          <p:nvPr>
            <p:ph idx="1"/>
          </p:nvPr>
        </p:nvSpPr>
        <p:spPr/>
        <p:txBody>
          <a:bodyPr/>
          <a:lstStyle/>
          <a:p>
            <a:r>
              <a:rPr lang="en-US" dirty="0"/>
              <a:t>Estimate the hemoglobin levels of a large sample of healthy Himalayan highlander population</a:t>
            </a:r>
          </a:p>
          <a:p>
            <a:r>
              <a:rPr lang="en-US" dirty="0"/>
              <a:t>Compare the Hb levels of Himalayan and standard reference population</a:t>
            </a:r>
          </a:p>
          <a:p>
            <a:r>
              <a:rPr lang="en-US" dirty="0"/>
              <a:t>Compare with Andean highlander population</a:t>
            </a:r>
          </a:p>
        </p:txBody>
      </p:sp>
      <p:sp>
        <p:nvSpPr>
          <p:cNvPr id="4" name="Slide Number Placeholder 3">
            <a:extLst>
              <a:ext uri="{FF2B5EF4-FFF2-40B4-BE49-F238E27FC236}">
                <a16:creationId xmlns:a16="http://schemas.microsoft.com/office/drawing/2014/main" id="{06021A88-618F-C7BA-294B-3E7AD6B53BBB}"/>
              </a:ext>
            </a:extLst>
          </p:cNvPr>
          <p:cNvSpPr>
            <a:spLocks noGrp="1"/>
          </p:cNvSpPr>
          <p:nvPr>
            <p:ph type="sldNum" sz="quarter" idx="12"/>
          </p:nvPr>
        </p:nvSpPr>
        <p:spPr/>
        <p:txBody>
          <a:bodyPr/>
          <a:lstStyle/>
          <a:p>
            <a:fld id="{EB764CFA-74AD-4D98-941F-CC1588FB0170}" type="slidenum">
              <a:rPr lang="en-US" smtClean="0"/>
              <a:t>5</a:t>
            </a:fld>
            <a:endParaRPr lang="en-US"/>
          </a:p>
        </p:txBody>
      </p:sp>
    </p:spTree>
    <p:extLst>
      <p:ext uri="{BB962C8B-B14F-4D97-AF65-F5344CB8AC3E}">
        <p14:creationId xmlns:p14="http://schemas.microsoft.com/office/powerpoint/2010/main" val="3763189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13F03-FEB3-44DA-AA6C-C05CF5C452AE}"/>
              </a:ext>
            </a:extLst>
          </p:cNvPr>
          <p:cNvSpPr>
            <a:spLocks noGrp="1"/>
          </p:cNvSpPr>
          <p:nvPr>
            <p:ph type="title"/>
          </p:nvPr>
        </p:nvSpPr>
        <p:spPr>
          <a:xfrm>
            <a:off x="3484418" y="2766218"/>
            <a:ext cx="5465618" cy="1325563"/>
          </a:xfrm>
        </p:spPr>
        <p:txBody>
          <a:bodyPr/>
          <a:lstStyle/>
          <a:p>
            <a:pPr algn="ctr"/>
            <a:r>
              <a:rPr lang="en-US" b="1" dirty="0">
                <a:latin typeface="+mn-lt"/>
              </a:rPr>
              <a:t>Methodology	</a:t>
            </a:r>
          </a:p>
        </p:txBody>
      </p:sp>
      <p:sp>
        <p:nvSpPr>
          <p:cNvPr id="3" name="Slide Number Placeholder 2">
            <a:extLst>
              <a:ext uri="{FF2B5EF4-FFF2-40B4-BE49-F238E27FC236}">
                <a16:creationId xmlns:a16="http://schemas.microsoft.com/office/drawing/2014/main" id="{A99BD9D6-C121-762E-049D-2A308E6CA258}"/>
              </a:ext>
            </a:extLst>
          </p:cNvPr>
          <p:cNvSpPr>
            <a:spLocks noGrp="1"/>
          </p:cNvSpPr>
          <p:nvPr>
            <p:ph type="sldNum" sz="quarter" idx="12"/>
          </p:nvPr>
        </p:nvSpPr>
        <p:spPr/>
        <p:txBody>
          <a:bodyPr/>
          <a:lstStyle/>
          <a:p>
            <a:fld id="{EB764CFA-74AD-4D98-941F-CC1588FB0170}" type="slidenum">
              <a:rPr lang="en-US" smtClean="0"/>
              <a:t>6</a:t>
            </a:fld>
            <a:endParaRPr lang="en-US"/>
          </a:p>
        </p:txBody>
      </p:sp>
    </p:spTree>
    <p:extLst>
      <p:ext uri="{BB962C8B-B14F-4D97-AF65-F5344CB8AC3E}">
        <p14:creationId xmlns:p14="http://schemas.microsoft.com/office/powerpoint/2010/main" val="2935169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5EA7E-5BB2-1FB1-7B56-8B47D25B9FEE}"/>
              </a:ext>
            </a:extLst>
          </p:cNvPr>
          <p:cNvSpPr>
            <a:spLocks noGrp="1"/>
          </p:cNvSpPr>
          <p:nvPr>
            <p:ph type="title"/>
          </p:nvPr>
        </p:nvSpPr>
        <p:spPr/>
        <p:txBody>
          <a:bodyPr/>
          <a:lstStyle/>
          <a:p>
            <a:r>
              <a:rPr lang="en-US" b="1" dirty="0"/>
              <a:t>Sample Population </a:t>
            </a:r>
          </a:p>
        </p:txBody>
      </p:sp>
      <p:sp>
        <p:nvSpPr>
          <p:cNvPr id="3" name="Content Placeholder 2">
            <a:extLst>
              <a:ext uri="{FF2B5EF4-FFF2-40B4-BE49-F238E27FC236}">
                <a16:creationId xmlns:a16="http://schemas.microsoft.com/office/drawing/2014/main" id="{6FCC06E1-4D45-B3A7-86D2-BD701E1B463F}"/>
              </a:ext>
            </a:extLst>
          </p:cNvPr>
          <p:cNvSpPr>
            <a:spLocks noGrp="1"/>
          </p:cNvSpPr>
          <p:nvPr>
            <p:ph idx="1"/>
          </p:nvPr>
        </p:nvSpPr>
        <p:spPr/>
        <p:txBody>
          <a:bodyPr/>
          <a:lstStyle/>
          <a:p>
            <a:r>
              <a:rPr lang="en-US" dirty="0"/>
              <a:t>Upper Chumik of Mustang district</a:t>
            </a:r>
          </a:p>
          <a:p>
            <a:r>
              <a:rPr lang="en-US" dirty="0"/>
              <a:t>Altitudes ranging from 3250 to 3560 meters</a:t>
            </a:r>
          </a:p>
          <a:p>
            <a:r>
              <a:rPr lang="en-US" dirty="0"/>
              <a:t>Inhabited by Tibetan speaking Buddhists</a:t>
            </a:r>
          </a:p>
          <a:p>
            <a:r>
              <a:rPr lang="en-US" dirty="0"/>
              <a:t>6 villages </a:t>
            </a:r>
          </a:p>
          <a:p>
            <a:endParaRPr lang="en-US" dirty="0"/>
          </a:p>
        </p:txBody>
      </p:sp>
      <p:sp>
        <p:nvSpPr>
          <p:cNvPr id="4" name="Slide Number Placeholder 3">
            <a:extLst>
              <a:ext uri="{FF2B5EF4-FFF2-40B4-BE49-F238E27FC236}">
                <a16:creationId xmlns:a16="http://schemas.microsoft.com/office/drawing/2014/main" id="{C06CEE66-BAC9-06AF-ACC2-DE27C9DED5CB}"/>
              </a:ext>
            </a:extLst>
          </p:cNvPr>
          <p:cNvSpPr>
            <a:spLocks noGrp="1"/>
          </p:cNvSpPr>
          <p:nvPr>
            <p:ph type="sldNum" sz="quarter" idx="12"/>
          </p:nvPr>
        </p:nvSpPr>
        <p:spPr/>
        <p:txBody>
          <a:bodyPr/>
          <a:lstStyle/>
          <a:p>
            <a:fld id="{EB764CFA-74AD-4D98-941F-CC1588FB0170}" type="slidenum">
              <a:rPr lang="en-US" smtClean="0"/>
              <a:t>7</a:t>
            </a:fld>
            <a:endParaRPr lang="en-US"/>
          </a:p>
        </p:txBody>
      </p:sp>
    </p:spTree>
    <p:extLst>
      <p:ext uri="{BB962C8B-B14F-4D97-AF65-F5344CB8AC3E}">
        <p14:creationId xmlns:p14="http://schemas.microsoft.com/office/powerpoint/2010/main" val="1094484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D6E187-4759-A331-FDCE-0114A95B3008}"/>
              </a:ext>
            </a:extLst>
          </p:cNvPr>
          <p:cNvSpPr>
            <a:spLocks noGrp="1"/>
          </p:cNvSpPr>
          <p:nvPr>
            <p:ph idx="1"/>
          </p:nvPr>
        </p:nvSpPr>
        <p:spPr>
          <a:xfrm>
            <a:off x="838200" y="1843548"/>
            <a:ext cx="10515600" cy="4333415"/>
          </a:xfrm>
        </p:spPr>
        <p:txBody>
          <a:bodyPr/>
          <a:lstStyle/>
          <a:p>
            <a:r>
              <a:rPr lang="en-US" dirty="0"/>
              <a:t>Total population=270 (M=126; F=144)</a:t>
            </a:r>
          </a:p>
          <a:p>
            <a:r>
              <a:rPr lang="en-US" dirty="0"/>
              <a:t>All native to 3500+meters altitude (except 3)</a:t>
            </a:r>
          </a:p>
          <a:p>
            <a:r>
              <a:rPr lang="en-US" dirty="0"/>
              <a:t>Age range: 20-79 years</a:t>
            </a:r>
          </a:p>
          <a:p>
            <a:r>
              <a:rPr lang="en-US" dirty="0"/>
              <a:t>Apparently healthy (with no respiratory or cardiovascular illness)</a:t>
            </a:r>
          </a:p>
          <a:p>
            <a:r>
              <a:rPr lang="en-US" dirty="0"/>
              <a:t>Among 144 females, 44 were post-menopausal</a:t>
            </a:r>
          </a:p>
          <a:p>
            <a:endParaRPr lang="en-US" dirty="0"/>
          </a:p>
        </p:txBody>
      </p:sp>
      <p:sp>
        <p:nvSpPr>
          <p:cNvPr id="2" name="Slide Number Placeholder 1">
            <a:extLst>
              <a:ext uri="{FF2B5EF4-FFF2-40B4-BE49-F238E27FC236}">
                <a16:creationId xmlns:a16="http://schemas.microsoft.com/office/drawing/2014/main" id="{52783B5F-7576-9AEB-E5FB-3C0ACBD8C4DD}"/>
              </a:ext>
            </a:extLst>
          </p:cNvPr>
          <p:cNvSpPr>
            <a:spLocks noGrp="1"/>
          </p:cNvSpPr>
          <p:nvPr>
            <p:ph type="sldNum" sz="quarter" idx="12"/>
          </p:nvPr>
        </p:nvSpPr>
        <p:spPr/>
        <p:txBody>
          <a:bodyPr/>
          <a:lstStyle/>
          <a:p>
            <a:fld id="{EB764CFA-74AD-4D98-941F-CC1588FB0170}" type="slidenum">
              <a:rPr lang="en-US" smtClean="0"/>
              <a:t>8</a:t>
            </a:fld>
            <a:endParaRPr lang="en-US"/>
          </a:p>
        </p:txBody>
      </p:sp>
    </p:spTree>
    <p:extLst>
      <p:ext uri="{BB962C8B-B14F-4D97-AF65-F5344CB8AC3E}">
        <p14:creationId xmlns:p14="http://schemas.microsoft.com/office/powerpoint/2010/main" val="178960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F247-3E8E-A400-9E94-213BE202B6AC}"/>
              </a:ext>
            </a:extLst>
          </p:cNvPr>
          <p:cNvSpPr>
            <a:spLocks noGrp="1"/>
          </p:cNvSpPr>
          <p:nvPr>
            <p:ph type="title"/>
          </p:nvPr>
        </p:nvSpPr>
        <p:spPr/>
        <p:txBody>
          <a:bodyPr/>
          <a:lstStyle/>
          <a:p>
            <a:r>
              <a:rPr lang="en-US" b="1" dirty="0"/>
              <a:t>Measurements</a:t>
            </a:r>
          </a:p>
        </p:txBody>
      </p:sp>
      <p:sp>
        <p:nvSpPr>
          <p:cNvPr id="3" name="Content Placeholder 2">
            <a:extLst>
              <a:ext uri="{FF2B5EF4-FFF2-40B4-BE49-F238E27FC236}">
                <a16:creationId xmlns:a16="http://schemas.microsoft.com/office/drawing/2014/main" id="{15370B73-BA1E-FC4F-4301-683EE0F8F00E}"/>
              </a:ext>
            </a:extLst>
          </p:cNvPr>
          <p:cNvSpPr>
            <a:spLocks noGrp="1"/>
          </p:cNvSpPr>
          <p:nvPr>
            <p:ph idx="1"/>
          </p:nvPr>
        </p:nvSpPr>
        <p:spPr/>
        <p:txBody>
          <a:bodyPr/>
          <a:lstStyle/>
          <a:p>
            <a:r>
              <a:rPr lang="en-US" dirty="0"/>
              <a:t>Hb measured by optical density technique using an American Optical Company hemoglobinometer.</a:t>
            </a:r>
          </a:p>
          <a:p>
            <a:r>
              <a:rPr lang="en-US" dirty="0"/>
              <a:t>Two authors analyzed for 1 patient with 0.5gm/dl as standard for correlation.</a:t>
            </a:r>
          </a:p>
          <a:p>
            <a:r>
              <a:rPr lang="en-US" dirty="0"/>
              <a:t>Serum ferritin measured by kit immunoradiometric technique (</a:t>
            </a:r>
            <a:r>
              <a:rPr lang="en-US" dirty="0" err="1"/>
              <a:t>Amco</a:t>
            </a:r>
            <a:r>
              <a:rPr lang="en-US" dirty="0"/>
              <a:t> Laboratories Inc., Houston Texas).</a:t>
            </a:r>
          </a:p>
          <a:p>
            <a:pPr marL="0" indent="0">
              <a:buNone/>
            </a:pPr>
            <a:endParaRPr lang="en-US" dirty="0"/>
          </a:p>
        </p:txBody>
      </p:sp>
      <p:sp>
        <p:nvSpPr>
          <p:cNvPr id="4" name="Slide Number Placeholder 3">
            <a:extLst>
              <a:ext uri="{FF2B5EF4-FFF2-40B4-BE49-F238E27FC236}">
                <a16:creationId xmlns:a16="http://schemas.microsoft.com/office/drawing/2014/main" id="{BE115725-4495-474A-7E6C-1B12E19CEA23}"/>
              </a:ext>
            </a:extLst>
          </p:cNvPr>
          <p:cNvSpPr>
            <a:spLocks noGrp="1"/>
          </p:cNvSpPr>
          <p:nvPr>
            <p:ph type="sldNum" sz="quarter" idx="12"/>
          </p:nvPr>
        </p:nvSpPr>
        <p:spPr/>
        <p:txBody>
          <a:bodyPr/>
          <a:lstStyle/>
          <a:p>
            <a:fld id="{EB764CFA-74AD-4D98-941F-CC1588FB0170}" type="slidenum">
              <a:rPr lang="en-US" smtClean="0"/>
              <a:t>9</a:t>
            </a:fld>
            <a:endParaRPr lang="en-US"/>
          </a:p>
        </p:txBody>
      </p:sp>
    </p:spTree>
    <p:extLst>
      <p:ext uri="{BB962C8B-B14F-4D97-AF65-F5344CB8AC3E}">
        <p14:creationId xmlns:p14="http://schemas.microsoft.com/office/powerpoint/2010/main" val="341606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TotalTime>
  <Words>1183</Words>
  <Application>Microsoft Office PowerPoint</Application>
  <PresentationFormat>Widescreen</PresentationFormat>
  <Paragraphs>152</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arial</vt:lpstr>
      <vt:lpstr>Calibri</vt:lpstr>
      <vt:lpstr>Calibri </vt:lpstr>
      <vt:lpstr>Calibri Light</vt:lpstr>
      <vt:lpstr>Times New Roman</vt:lpstr>
      <vt:lpstr>Office Theme</vt:lpstr>
      <vt:lpstr>Presenter</vt:lpstr>
      <vt:lpstr>Question to the audience: What happens to hemoglobin at high altitude?</vt:lpstr>
      <vt:lpstr>Cause of Elevated Hemoglobin in High Altitude</vt:lpstr>
      <vt:lpstr>Introduction</vt:lpstr>
      <vt:lpstr>Objectives</vt:lpstr>
      <vt:lpstr>Methodology </vt:lpstr>
      <vt:lpstr>Sample Population </vt:lpstr>
      <vt:lpstr>PowerPoint Presentation</vt:lpstr>
      <vt:lpstr>Measurements</vt:lpstr>
      <vt:lpstr>Statistical Analysis</vt:lpstr>
      <vt:lpstr>Results</vt:lpstr>
      <vt:lpstr>Mean Hb</vt:lpstr>
      <vt:lpstr>Factors associated with Hb Levels</vt:lpstr>
      <vt:lpstr>Comparison of Upper Chumik Hemoglobin with Reference Population</vt:lpstr>
      <vt:lpstr>PowerPoint Presentation</vt:lpstr>
      <vt:lpstr>PowerPoint Presentation</vt:lpstr>
      <vt:lpstr>PowerPoint Presentation</vt:lpstr>
      <vt:lpstr>Discussion</vt:lpstr>
      <vt:lpstr>Comparison with Andean Highlander Population</vt:lpstr>
      <vt:lpstr>PowerPoint Presentation</vt:lpstr>
      <vt:lpstr>Reasons for Hb differences in Himalayas and Andes</vt:lpstr>
      <vt:lpstr>Conclusions</vt:lpstr>
      <vt:lpstr>Critical Appraisal</vt:lpstr>
      <vt:lpstr>A. Title</vt:lpstr>
      <vt:lpstr>B. Abstract</vt:lpstr>
      <vt:lpstr>C. Introduction</vt:lpstr>
      <vt:lpstr>D. Materials and Methods</vt:lpstr>
      <vt:lpstr>E. Results</vt:lpstr>
      <vt:lpstr>F. Discussion and Conclusion</vt:lpstr>
      <vt:lpstr>G. Limitations</vt:lpstr>
      <vt:lpstr>Take Home Messages</vt:lpstr>
      <vt:lpstr>Any Queries?? Suggestions??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hemoglobin high or low at high altitude?</dc:title>
  <dc:creator>Pashupati Pokharel</dc:creator>
  <cp:lastModifiedBy>Pashupati Pokharel</cp:lastModifiedBy>
  <cp:revision>33</cp:revision>
  <dcterms:created xsi:type="dcterms:W3CDTF">2022-11-24T15:55:48Z</dcterms:created>
  <dcterms:modified xsi:type="dcterms:W3CDTF">2022-12-15T13:04:56Z</dcterms:modified>
</cp:coreProperties>
</file>