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73" r:id="rId5"/>
    <p:sldId id="274" r:id="rId6"/>
    <p:sldId id="259" r:id="rId7"/>
    <p:sldId id="260" r:id="rId8"/>
    <p:sldId id="275" r:id="rId9"/>
    <p:sldId id="261" r:id="rId10"/>
    <p:sldId id="262" r:id="rId11"/>
    <p:sldId id="276" r:id="rId12"/>
    <p:sldId id="263" r:id="rId13"/>
    <p:sldId id="264" r:id="rId14"/>
    <p:sldId id="265" r:id="rId15"/>
    <p:sldId id="266" r:id="rId16"/>
    <p:sldId id="267" r:id="rId17"/>
    <p:sldId id="268" r:id="rId18"/>
    <p:sldId id="277" r:id="rId19"/>
    <p:sldId id="269" r:id="rId20"/>
    <p:sldId id="278" r:id="rId21"/>
    <p:sldId id="279" r:id="rId22"/>
    <p:sldId id="272" r:id="rId23"/>
    <p:sldId id="280" r:id="rId24"/>
    <p:sldId id="284" r:id="rId25"/>
    <p:sldId id="281" r:id="rId26"/>
    <p:sldId id="282" r:id="rId27"/>
    <p:sldId id="283" r:id="rId28"/>
    <p:sldId id="270" r:id="rId29"/>
    <p:sldId id="271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B7DFC4-338E-46E4-9C70-B9F88C5B1EC4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9A17D4-8821-4924-A2FF-BD71A0E91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456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E5812-2622-4F18-8BB5-06CF70AAE281}" type="datetime1">
              <a:rPr lang="en-US" smtClean="0"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572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A75B2-38B0-41F9-B741-C03E1857C648}" type="datetime1">
              <a:rPr lang="en-US" smtClean="0"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638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F2F7A-7C19-44E9-99D8-7F0690CE127C}" type="datetime1">
              <a:rPr lang="en-US" smtClean="0"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315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5CA67-89FA-4BB1-83B0-36B47A6D1676}" type="datetime1">
              <a:rPr lang="en-US" smtClean="0"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477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FEE67-2CBB-41C5-8FC3-7DC27560D655}" type="datetime1">
              <a:rPr lang="en-US" smtClean="0"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708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C3482-979C-4D26-B683-444FB49FAE4F}" type="datetime1">
              <a:rPr lang="en-US" smtClean="0"/>
              <a:t>6/25/2025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398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D5B64-F5DE-4C2E-A57C-D03608D8F914}" type="datetime1">
              <a:rPr lang="en-US" smtClean="0"/>
              <a:t>6/25/2025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14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1D180-1CBF-4698-AA2A-E9E76752351A}" type="datetime1">
              <a:rPr lang="en-US" smtClean="0"/>
              <a:t>6/25/2025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781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9DC75-014F-4DA0-BD79-746221ECF8B0}" type="datetime1">
              <a:rPr lang="en-US" smtClean="0"/>
              <a:t>6/25/2025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375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2A71-4BA6-4F54-9328-C2595FFBC695}" type="datetime1">
              <a:rPr lang="en-US" smtClean="0"/>
              <a:t>6/25/2025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19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B5FBB-0F1D-458A-BE62-56FC527DA96D}" type="datetime1">
              <a:rPr lang="en-US" smtClean="0"/>
              <a:t>6/25/2025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490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96AE8-6776-445D-BF51-E355DEED8C8E}" type="datetime1">
              <a:rPr lang="en-US" smtClean="0"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74EC5-C5FC-44E8-93AA-60C79096F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401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3469" y="219808"/>
            <a:ext cx="9144000" cy="4917038"/>
          </a:xfrm>
        </p:spPr>
        <p:txBody>
          <a:bodyPr/>
          <a:lstStyle/>
          <a:p>
            <a:r>
              <a:rPr lang="en-US" dirty="0" smtClean="0">
                <a:cs typeface="Arial" panose="020B0604020202020204" pitchFamily="34" charset="0"/>
              </a:rPr>
              <a:t>MMSN JOURNAL CLUB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700588"/>
            <a:ext cx="9144000" cy="1655762"/>
          </a:xfrm>
        </p:spPr>
        <p:txBody>
          <a:bodyPr/>
          <a:lstStyle/>
          <a:p>
            <a:r>
              <a:rPr lang="en-US" dirty="0" smtClean="0"/>
              <a:t>Presenter</a:t>
            </a:r>
          </a:p>
          <a:p>
            <a:r>
              <a:rPr lang="en-US" dirty="0" err="1" smtClean="0"/>
              <a:t>Dr</a:t>
            </a:r>
            <a:r>
              <a:rPr lang="en-US" dirty="0" smtClean="0"/>
              <a:t> Sameer Basnyat</a:t>
            </a:r>
          </a:p>
          <a:p>
            <a:r>
              <a:rPr lang="en-US" dirty="0" smtClean="0"/>
              <a:t>Editor-in-chief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22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+mn-lt"/>
              </a:rPr>
              <a:t>P</a:t>
            </a:r>
            <a:r>
              <a:rPr lang="en-US" b="1" dirty="0" smtClean="0">
                <a:latin typeface="+mn-lt"/>
              </a:rPr>
              <a:t>arameters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Measurements at </a:t>
            </a:r>
            <a:r>
              <a:rPr lang="en-US" dirty="0" smtClean="0"/>
              <a:t>1,400m (baseline) </a:t>
            </a:r>
            <a:r>
              <a:rPr lang="en-US" dirty="0"/>
              <a:t>and 4,300 m:</a:t>
            </a:r>
          </a:p>
          <a:p>
            <a:pPr lvl="1"/>
            <a:r>
              <a:rPr lang="en-US" dirty="0"/>
              <a:t>PCO₂, pH, HCO₃⁻, </a:t>
            </a:r>
            <a:r>
              <a:rPr lang="en-US" dirty="0" smtClean="0"/>
              <a:t>BE(Base Excess), </a:t>
            </a:r>
            <a:r>
              <a:rPr lang="en-US" dirty="0" err="1"/>
              <a:t>SpO</a:t>
            </a:r>
            <a:r>
              <a:rPr lang="en-US" dirty="0"/>
              <a:t>₂, SSCD(Steady-State </a:t>
            </a:r>
            <a:r>
              <a:rPr lang="en-US" dirty="0" err="1"/>
              <a:t>Chemoreflex</a:t>
            </a:r>
            <a:r>
              <a:rPr lang="en-US" dirty="0"/>
              <a:t> Drive)</a:t>
            </a:r>
          </a:p>
          <a:p>
            <a:pPr lvl="1"/>
            <a:r>
              <a:rPr lang="en-US" dirty="0"/>
              <a:t>Capillary blood gas analysis used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82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latin typeface="+mn-lt"/>
              </a:rPr>
              <a:t>Results</a:t>
            </a:r>
            <a:endParaRPr lang="en-US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12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latin typeface="+mn-lt"/>
              </a:rPr>
              <a:t>Ventilatory</a:t>
            </a:r>
            <a:r>
              <a:rPr lang="en-US" b="1" dirty="0" smtClean="0">
                <a:latin typeface="+mn-lt"/>
              </a:rPr>
              <a:t> Acclimatization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• Both: ↑ ventilation, ↓ PCO₂</a:t>
            </a:r>
          </a:p>
          <a:p>
            <a:pPr marL="0" indent="0">
              <a:buNone/>
            </a:pPr>
            <a:r>
              <a:rPr lang="en-US" dirty="0"/>
              <a:t>• TH &gt; LL:</a:t>
            </a:r>
          </a:p>
          <a:p>
            <a:pPr marL="0" indent="0">
              <a:buNone/>
            </a:pPr>
            <a:r>
              <a:rPr lang="en-US" dirty="0"/>
              <a:t>  - Lower PCO₂</a:t>
            </a:r>
          </a:p>
          <a:p>
            <a:pPr marL="0" indent="0">
              <a:buNone/>
            </a:pPr>
            <a:r>
              <a:rPr lang="en-US" dirty="0"/>
              <a:t>  - Higher VA, SSCD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56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+mn-lt"/>
              </a:rPr>
              <a:t>Renal Compensation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LL: ↓ HCO₃⁻, ↑ pH → Partial compensation</a:t>
            </a:r>
          </a:p>
          <a:p>
            <a:r>
              <a:rPr lang="en-US" dirty="0"/>
              <a:t>TH: ↓ HCO₃⁻, pH stable → Full compensation</a:t>
            </a:r>
          </a:p>
          <a:p>
            <a:r>
              <a:rPr lang="en-US" dirty="0"/>
              <a:t>Renal Reactivity: TH &gt; LL</a:t>
            </a:r>
          </a:p>
          <a:p>
            <a:r>
              <a:rPr lang="en-US" dirty="0"/>
              <a:t>%-pH Compensation: </a:t>
            </a:r>
            <a:endParaRPr lang="en-US" dirty="0" smtClean="0"/>
          </a:p>
          <a:p>
            <a:pPr lvl="1"/>
            <a:r>
              <a:rPr lang="en-US" dirty="0" smtClean="0"/>
              <a:t>TH - 88% </a:t>
            </a:r>
          </a:p>
          <a:p>
            <a:pPr lvl="1"/>
            <a:r>
              <a:rPr lang="en-US" dirty="0" smtClean="0"/>
              <a:t>LL - 62</a:t>
            </a:r>
            <a:r>
              <a:rPr lang="en-US" dirty="0"/>
              <a:t>%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+mn-lt"/>
              </a:rPr>
              <a:t>Davenport Diagram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LL: Shift up/right → Incomplete compensation</a:t>
            </a:r>
          </a:p>
          <a:p>
            <a:r>
              <a:rPr lang="en-US" dirty="0"/>
              <a:t>TH: Shift down only → Full compensation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14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554" y="2875085"/>
            <a:ext cx="8387861" cy="348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08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+mn-lt"/>
              </a:rPr>
              <a:t>Interpretation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• TH: Stronger renal compensation</a:t>
            </a:r>
          </a:p>
          <a:p>
            <a:pPr marL="0" indent="0">
              <a:buNone/>
            </a:pPr>
            <a:r>
              <a:rPr lang="en-US" dirty="0"/>
              <a:t>• Likely genetic (EPAS1, EGLN1)</a:t>
            </a:r>
          </a:p>
          <a:p>
            <a:pPr marL="0" indent="0">
              <a:buNone/>
            </a:pPr>
            <a:r>
              <a:rPr lang="en-US" dirty="0"/>
              <a:t>• Maintain acid-base homeostasis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35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+mn-lt"/>
              </a:rPr>
              <a:t>Implications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• Kidneys = Key adaptation organ</a:t>
            </a:r>
          </a:p>
          <a:p>
            <a:pPr marL="0" indent="0">
              <a:buNone/>
            </a:pPr>
            <a:r>
              <a:rPr lang="en-US" dirty="0"/>
              <a:t>• LL → Higher risk of alkalosis/AMS</a:t>
            </a:r>
          </a:p>
          <a:p>
            <a:pPr marL="0" indent="0">
              <a:buNone/>
            </a:pPr>
            <a:r>
              <a:rPr lang="en-US" dirty="0"/>
              <a:t>• Relevance:</a:t>
            </a:r>
          </a:p>
          <a:p>
            <a:pPr marL="0" indent="0">
              <a:buNone/>
            </a:pPr>
            <a:r>
              <a:rPr lang="en-US" dirty="0"/>
              <a:t>  - Pre-acclimatization</a:t>
            </a:r>
          </a:p>
          <a:p>
            <a:pPr marL="0" indent="0">
              <a:buNone/>
            </a:pPr>
            <a:r>
              <a:rPr lang="en-US" dirty="0"/>
              <a:t>  - HA travel safety</a:t>
            </a:r>
          </a:p>
          <a:p>
            <a:pPr marL="0" indent="0">
              <a:buNone/>
            </a:pPr>
            <a:r>
              <a:rPr lang="en-US" dirty="0"/>
              <a:t>  - Evolutionary biology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09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+mn-lt"/>
              </a:rPr>
              <a:t>Strength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Same ascent </a:t>
            </a:r>
            <a:r>
              <a:rPr lang="en-US" dirty="0" smtClean="0"/>
              <a:t>profile = clean comparison</a:t>
            </a:r>
            <a:endParaRPr lang="en-US" dirty="0"/>
          </a:p>
          <a:p>
            <a:r>
              <a:rPr lang="en-US" dirty="0" smtClean="0"/>
              <a:t> </a:t>
            </a:r>
            <a:r>
              <a:rPr lang="en-US" dirty="0"/>
              <a:t>Age/sex matched</a:t>
            </a:r>
          </a:p>
          <a:p>
            <a:r>
              <a:rPr lang="en-US" dirty="0" smtClean="0"/>
              <a:t> </a:t>
            </a:r>
            <a:r>
              <a:rPr lang="en-US" dirty="0"/>
              <a:t>Real </a:t>
            </a:r>
            <a:r>
              <a:rPr lang="en-US" dirty="0" smtClean="0"/>
              <a:t>setting</a:t>
            </a:r>
          </a:p>
          <a:p>
            <a:r>
              <a:rPr lang="en-US" dirty="0" smtClean="0"/>
              <a:t>Comprehensive blood gas data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72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+mn-lt"/>
              </a:rPr>
              <a:t>Limitations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Capillary </a:t>
            </a:r>
            <a:r>
              <a:rPr lang="en-US" dirty="0" smtClean="0"/>
              <a:t>blood instead of arterial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smtClean="0"/>
              <a:t>Possible TH developmental exposures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smtClean="0"/>
              <a:t>No control for dietary factors (diet, hydration and physical activity)</a:t>
            </a:r>
          </a:p>
          <a:p>
            <a:r>
              <a:rPr lang="en-US" dirty="0" smtClean="0"/>
              <a:t> Single High-Altitude endpoint(4300m)</a:t>
            </a:r>
          </a:p>
          <a:p>
            <a:r>
              <a:rPr lang="en-US" dirty="0"/>
              <a:t> </a:t>
            </a:r>
            <a:r>
              <a:rPr lang="en-US" dirty="0" smtClean="0"/>
              <a:t>Short term study design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46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+mn-lt"/>
              </a:rPr>
              <a:t>Conclusions(of authors)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Tibetan highlanders have stronger and earlier renal compensation, enabling stable pH at altitude.</a:t>
            </a:r>
          </a:p>
          <a:p>
            <a:r>
              <a:rPr lang="en-US" dirty="0"/>
              <a:t>Suggests renal function is under evolutionary selection in high-altitude populations.</a:t>
            </a:r>
          </a:p>
          <a:p>
            <a:r>
              <a:rPr lang="en-US" dirty="0"/>
              <a:t>Acclimatization is not just </a:t>
            </a:r>
            <a:r>
              <a:rPr lang="en-US" dirty="0" err="1"/>
              <a:t>ventilatory</a:t>
            </a:r>
            <a:r>
              <a:rPr lang="en-US" dirty="0"/>
              <a:t>—renal physiology is critical.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2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35" y="811763"/>
            <a:ext cx="10823510" cy="5243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75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+mn-lt"/>
              </a:rPr>
              <a:t>Problems/Concerns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External validity:</a:t>
            </a:r>
            <a:r>
              <a:rPr lang="en-US" dirty="0"/>
              <a:t> findings apply to TH </a:t>
            </a:r>
            <a:r>
              <a:rPr lang="en-US" dirty="0" err="1"/>
              <a:t>Sherpas</a:t>
            </a:r>
            <a:r>
              <a:rPr lang="en-US" dirty="0"/>
              <a:t>—unclear if same in Andean or Ethiopian populations.</a:t>
            </a:r>
          </a:p>
          <a:p>
            <a:r>
              <a:rPr lang="en-US" b="1" dirty="0"/>
              <a:t>No long-term follow-up:</a:t>
            </a:r>
            <a:r>
              <a:rPr lang="en-US" dirty="0"/>
              <a:t> unsure if differences persist with prolonged exposure.</a:t>
            </a:r>
          </a:p>
          <a:p>
            <a:r>
              <a:rPr lang="en-US" b="1" dirty="0"/>
              <a:t>Sample size modest</a:t>
            </a:r>
            <a:r>
              <a:rPr lang="en-US" dirty="0"/>
              <a:t>, though acceptable for HA field study.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93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+mn-lt"/>
              </a:rPr>
              <a:t>Conclusion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paper convincingly shows that renal mechanisms are central to high-altitude adaptation.</a:t>
            </a:r>
          </a:p>
          <a:p>
            <a:r>
              <a:rPr lang="en-US" dirty="0"/>
              <a:t>TH outperform LL not just in ventilation, but in acid-base homeostasis.</a:t>
            </a:r>
          </a:p>
          <a:p>
            <a:r>
              <a:rPr lang="en-US" dirty="0"/>
              <a:t>Suggests new research avenues: renal physiology, genetic markers, and AMS risk prediction.</a:t>
            </a:r>
          </a:p>
          <a:p>
            <a:r>
              <a:rPr lang="en-US" dirty="0"/>
              <a:t>Highly relevant to high-altitude research and mountaineering medicine.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74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+mn-lt"/>
              </a:rPr>
              <a:t>Critical Appraisal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High-quality design, field-relevant, with strong implications.</a:t>
            </a:r>
          </a:p>
          <a:p>
            <a:r>
              <a:rPr lang="en-US" dirty="0"/>
              <a:t>Provides quantitative evidence of adaptation beyond just oxygen saturation.</a:t>
            </a:r>
          </a:p>
          <a:p>
            <a:r>
              <a:rPr lang="en-US" dirty="0"/>
              <a:t>Introduces practical metrics (renal reactivity, pH compensation) for future studies.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765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+mn-lt"/>
              </a:rPr>
              <a:t>Similar/Related Articles</a:t>
            </a:r>
            <a:endParaRPr lang="en-US" dirty="0">
              <a:latin typeface="+mn-lt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34308"/>
            <a:ext cx="10415954" cy="298151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10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24" y="1846385"/>
            <a:ext cx="11259975" cy="2344798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2281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167682"/>
            <a:ext cx="10374173" cy="4172532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77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338" y="1690688"/>
            <a:ext cx="10421804" cy="2867425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17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720" y="1104655"/>
            <a:ext cx="9345098" cy="4351338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0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Any Queries?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70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Thank You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01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+mn-lt"/>
              </a:rPr>
              <a:t>Introduction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14M</a:t>
            </a:r>
            <a:r>
              <a:rPr lang="en-US" dirty="0"/>
              <a:t>+ people live above 3,500 </a:t>
            </a:r>
            <a:r>
              <a:rPr lang="en-US" dirty="0" smtClean="0"/>
              <a:t>m</a:t>
            </a:r>
          </a:p>
          <a:p>
            <a:r>
              <a:rPr lang="en-US" dirty="0" smtClean="0"/>
              <a:t>5M people live around Tibetan highland</a:t>
            </a:r>
            <a:endParaRPr lang="en-US" dirty="0"/>
          </a:p>
          <a:p>
            <a:r>
              <a:rPr lang="en-US" dirty="0" smtClean="0"/>
              <a:t>High </a:t>
            </a:r>
            <a:r>
              <a:rPr lang="en-US" dirty="0"/>
              <a:t>altitude = low </a:t>
            </a:r>
            <a:r>
              <a:rPr lang="en-US" dirty="0" smtClean="0"/>
              <a:t>partial pressure of oxygen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6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+mn-lt"/>
              </a:rPr>
              <a:t>Physiological Challenges at High Altitude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4</a:t>
            </a:fld>
            <a:endParaRPr lang="en-US"/>
          </a:p>
        </p:txBody>
      </p:sp>
      <p:sp>
        <p:nvSpPr>
          <p:cNvPr id="6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662353" y="2047069"/>
            <a:ext cx="11110546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Hypoxia at high altitude 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causes physiological stress.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Leads to </a:t>
            </a:r>
            <a:r>
              <a:rPr kumimoji="0" lang="en-US" altLang="en-US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hyperventilation,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which causes </a:t>
            </a:r>
            <a:r>
              <a:rPr kumimoji="0" lang="en-US" altLang="en-US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respiratory alkalosis.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Body must compensate to restore acid–base balance.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Incomplete compensation increases risk of </a:t>
            </a:r>
            <a:r>
              <a:rPr kumimoji="0" lang="en-US" altLang="en-US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AMS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and other dysfunctions.</a:t>
            </a:r>
          </a:p>
        </p:txBody>
      </p:sp>
    </p:spTree>
    <p:extLst>
      <p:ext uri="{BB962C8B-B14F-4D97-AF65-F5344CB8AC3E}">
        <p14:creationId xmlns:p14="http://schemas.microsoft.com/office/powerpoint/2010/main" val="259440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+mn-lt"/>
              </a:rPr>
              <a:t>Mechanisms of High-Altitude Adaptation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Ventilatory</a:t>
            </a:r>
            <a:r>
              <a:rPr lang="en-US" b="1" dirty="0"/>
              <a:t> acclimatization</a:t>
            </a:r>
            <a:r>
              <a:rPr lang="en-US" dirty="0"/>
              <a:t>: breathing faster to increase oxygen uptake → lowers CO₂.</a:t>
            </a:r>
          </a:p>
          <a:p>
            <a:r>
              <a:rPr lang="en-US" b="1" dirty="0"/>
              <a:t>Renal compensation</a:t>
            </a:r>
            <a:r>
              <a:rPr lang="en-US" dirty="0"/>
              <a:t>: kidneys excrete bicarbonate to counter respiratory alkalosis.</a:t>
            </a:r>
          </a:p>
          <a:p>
            <a:r>
              <a:rPr lang="en-US" b="1" dirty="0"/>
              <a:t>Tibetan highlanders</a:t>
            </a:r>
            <a:r>
              <a:rPr lang="en-US" dirty="0"/>
              <a:t> are believed to have evolved superior responses, but mechanisms weren’t fully understood before.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13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+mn-lt"/>
              </a:rPr>
              <a:t>Why this study?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08041"/>
            <a:ext cx="10515600" cy="4351338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/>
              <a:t>Unique design:</a:t>
            </a:r>
            <a:r>
              <a:rPr lang="en-US" altLang="en-US" dirty="0"/>
              <a:t> Head-to-head comparison of LL and TH during same ascent profile (rare in previous studies).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/>
              <a:t>Relevance:</a:t>
            </a:r>
            <a:r>
              <a:rPr lang="en-US" altLang="en-US" dirty="0"/>
              <a:t> Directly applies to altitude physiology, acclimatization, and </a:t>
            </a:r>
            <a:r>
              <a:rPr lang="en-US" altLang="en-US" dirty="0" smtClean="0"/>
              <a:t>TH adaptation.</a:t>
            </a:r>
            <a:endParaRPr lang="en-US" altLang="en-US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 smtClean="0"/>
              <a:t>New </a:t>
            </a:r>
            <a:r>
              <a:rPr lang="en-US" altLang="en-US" b="1" dirty="0"/>
              <a:t>insight:</a:t>
            </a:r>
            <a:r>
              <a:rPr lang="en-US" altLang="en-US" dirty="0"/>
              <a:t> Highlights the underappreciated role of renal compensation in high-altitude adaptation.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43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+mn-lt"/>
              </a:rPr>
              <a:t>Study Objectives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08041"/>
            <a:ext cx="10515600" cy="4351338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dirty="0"/>
              <a:t>Compare </a:t>
            </a:r>
            <a:r>
              <a:rPr lang="en-US" altLang="en-US" dirty="0" err="1"/>
              <a:t>ventilatory</a:t>
            </a:r>
            <a:r>
              <a:rPr lang="en-US" altLang="en-US" dirty="0"/>
              <a:t> and renal acclimatization in: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dirty="0" smtClean="0"/>
              <a:t>Lowlanders </a:t>
            </a:r>
            <a:r>
              <a:rPr lang="en-US" altLang="en-US" dirty="0"/>
              <a:t>(LL</a:t>
            </a:r>
            <a:r>
              <a:rPr lang="en-US" altLang="en-US" dirty="0" smtClean="0"/>
              <a:t>)	</a:t>
            </a:r>
            <a:endParaRPr lang="en-US" altLang="en-US" dirty="0"/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dirty="0"/>
              <a:t>Tibetan Highlanders (TH)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dirty="0"/>
              <a:t>Study changes during incremental ascent from 1,400 m to 4,300 </a:t>
            </a:r>
            <a:r>
              <a:rPr lang="en-US" altLang="en-US" dirty="0" smtClean="0"/>
              <a:t>m over 8-9 days.</a:t>
            </a:r>
            <a:endParaRPr lang="en-US" altLang="en-US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dirty="0"/>
              <a:t>Determine if TH compensate better/faster and whether this affects blood pH stability.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74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+mn-lt"/>
              </a:rPr>
              <a:t>Methods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Prospective cohort study</a:t>
            </a:r>
            <a:r>
              <a:rPr lang="en-US" dirty="0"/>
              <a:t> with same ascent profile over 8–9 days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53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+mn-lt"/>
              </a:rPr>
              <a:t>Participants and Groups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LL: 15 (8F), Age 22.4 ± 3, BMI 25.0</a:t>
            </a:r>
          </a:p>
          <a:p>
            <a:r>
              <a:rPr lang="en-US" dirty="0"/>
              <a:t>TH: 14 (7F), Age 22.9 ± 4.5, BMI 22.3</a:t>
            </a:r>
          </a:p>
          <a:p>
            <a:r>
              <a:rPr lang="en-US" dirty="0"/>
              <a:t>Born: LL &lt;1400m | TH &gt;</a:t>
            </a:r>
            <a:r>
              <a:rPr lang="en-US" dirty="0" smtClean="0"/>
              <a:t>2500m</a:t>
            </a:r>
          </a:p>
          <a:p>
            <a:r>
              <a:rPr lang="en-US" dirty="0" smtClean="0"/>
              <a:t>Age/sex </a:t>
            </a:r>
            <a:r>
              <a:rPr lang="en-US" dirty="0"/>
              <a:t>matched, </a:t>
            </a:r>
            <a:r>
              <a:rPr lang="en-US" dirty="0" err="1"/>
              <a:t>unacclimatized</a:t>
            </a:r>
            <a:r>
              <a:rPr lang="en-US" dirty="0"/>
              <a:t> baseline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MMSN JOURNAL CLUB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4EC5-C5FC-44E8-93AA-60C79096FED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35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747</Words>
  <Application>Microsoft Office PowerPoint</Application>
  <PresentationFormat>Widescreen</PresentationFormat>
  <Paragraphs>154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Office Theme</vt:lpstr>
      <vt:lpstr>MMSN JOURNAL CLUB  </vt:lpstr>
      <vt:lpstr>PowerPoint Presentation</vt:lpstr>
      <vt:lpstr>Introduction</vt:lpstr>
      <vt:lpstr>Physiological Challenges at High Altitude</vt:lpstr>
      <vt:lpstr>Mechanisms of High-Altitude Adaptation</vt:lpstr>
      <vt:lpstr>Why this study?</vt:lpstr>
      <vt:lpstr>Study Objectives</vt:lpstr>
      <vt:lpstr>Methods</vt:lpstr>
      <vt:lpstr>Participants and Groups</vt:lpstr>
      <vt:lpstr>Parameters</vt:lpstr>
      <vt:lpstr>Results</vt:lpstr>
      <vt:lpstr>Ventilatory Acclimatization</vt:lpstr>
      <vt:lpstr>Renal Compensation</vt:lpstr>
      <vt:lpstr>Davenport Diagram Summary</vt:lpstr>
      <vt:lpstr>Interpretation</vt:lpstr>
      <vt:lpstr>Implications</vt:lpstr>
      <vt:lpstr>Strength</vt:lpstr>
      <vt:lpstr>Limitations</vt:lpstr>
      <vt:lpstr>Conclusions(of authors)</vt:lpstr>
      <vt:lpstr>Problems/Concerns</vt:lpstr>
      <vt:lpstr>Conclusion</vt:lpstr>
      <vt:lpstr>Critical Appraisal</vt:lpstr>
      <vt:lpstr>Similar/Related Articles</vt:lpstr>
      <vt:lpstr>PowerPoint Presentation</vt:lpstr>
      <vt:lpstr>PowerPoint Presentation</vt:lpstr>
      <vt:lpstr>PowerPoint Presentation</vt:lpstr>
      <vt:lpstr>PowerPoint Presentation</vt:lpstr>
      <vt:lpstr>Any Queries?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MMSN JOURNAL CLUB</dc:title>
  <dc:creator>Basnyat</dc:creator>
  <cp:lastModifiedBy>Basnyat</cp:lastModifiedBy>
  <cp:revision>44</cp:revision>
  <dcterms:created xsi:type="dcterms:W3CDTF">2025-06-14T15:26:17Z</dcterms:created>
  <dcterms:modified xsi:type="dcterms:W3CDTF">2025-06-25T00:48:28Z</dcterms:modified>
</cp:coreProperties>
</file>